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sldIdLst>
    <p:sldId id="258" r:id="rId3"/>
    <p:sldId id="259" r:id="rId4"/>
    <p:sldId id="261" r:id="rId5"/>
    <p:sldId id="262" r:id="rId6"/>
    <p:sldId id="263" r:id="rId7"/>
    <p:sldId id="265" r:id="rId8"/>
    <p:sldId id="267" r:id="rId9"/>
    <p:sldId id="268" r:id="rId10"/>
    <p:sldId id="269" r:id="rId11"/>
    <p:sldId id="270" r:id="rId12"/>
    <p:sldId id="271" r:id="rId13"/>
    <p:sldId id="272" r:id="rId14"/>
    <p:sldId id="273" r:id="rId15"/>
    <p:sldId id="274" r:id="rId16"/>
    <p:sldId id="275" r:id="rId17"/>
    <p:sldId id="276" r:id="rId18"/>
    <p:sldId id="277" r:id="rId19"/>
    <p:sldId id="279" r:id="rId20"/>
    <p:sldId id="278" r:id="rId21"/>
    <p:sldId id="280" r:id="rId22"/>
    <p:sldId id="264" r:id="rId23"/>
    <p:sldId id="266" r:id="rId24"/>
    <p:sldId id="28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F242"/>
    <a:srgbClr val="79B8B6"/>
    <a:srgbClr val="78B7B5"/>
    <a:srgbClr val="859DBE"/>
    <a:srgbClr val="7CBB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snapToGrid="0">
      <p:cViewPr varScale="1">
        <p:scale>
          <a:sx n="88" d="100"/>
          <a:sy n="88" d="100"/>
        </p:scale>
        <p:origin x="69"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8F3894-88ED-4DF3-AD03-C7E2D277A103}"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2018/7/3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1D6D10-2B96-4D30-B08F-C5CD7236479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28875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8F3894-88ED-4DF3-AD03-C7E2D277A103}"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2018/7/3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1D6D10-2B96-4D30-B08F-C5CD7236479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5915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199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539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435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8F3894-88ED-4DF3-AD03-C7E2D277A103}"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2018/7/3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1D6D10-2B96-4D30-B08F-C5CD7236479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2940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8F3894-88ED-4DF3-AD03-C7E2D277A103}"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2018/7/3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1D6D10-2B96-4D30-B08F-C5CD7236479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26123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8F3894-88ED-4DF3-AD03-C7E2D277A103}"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2018/7/3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1D6D10-2B96-4D30-B08F-C5CD7236479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38006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8F3894-88ED-4DF3-AD03-C7E2D277A103}"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2018/7/3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1D6D10-2B96-4D30-B08F-C5CD7236479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69124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bg>
      <p:bgPr>
        <a:gradFill flip="none" rotWithShape="1">
          <a:gsLst>
            <a:gs pos="0">
              <a:srgbClr val="212847"/>
            </a:gs>
            <a:gs pos="37000">
              <a:srgbClr val="2B7583"/>
            </a:gs>
            <a:gs pos="100000">
              <a:srgbClr val="1D6769"/>
            </a:gs>
          </a:gsLst>
          <a:path path="circle">
            <a:fillToRect l="100000" t="100000"/>
          </a:path>
          <a:tileRect r="-100000" b="-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21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8F3894-88ED-4DF3-AD03-C7E2D277A103}"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2018/7/3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1D6D10-2B96-4D30-B08F-C5CD7236479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9256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8F3894-88ED-4DF3-AD03-C7E2D277A103}"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2018/7/3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1D6D10-2B96-4D30-B08F-C5CD7236479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33589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8F3894-88ED-4DF3-AD03-C7E2D277A103}"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2018/7/3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1D6D10-2B96-4D30-B08F-C5CD7236479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07258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78F3894-88ED-4DF3-AD03-C7E2D277A103}"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2018/7/3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11D6D10-2B96-4D30-B08F-C5CD7236479B}"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32096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274318"/>
      </p:ext>
    </p:extLst>
  </p:cSld>
  <p:clrMap bg1="lt1" tx1="dk1" bg2="lt2" tx2="dk2" accent1="accent1" accent2="accent2" accent3="accent3" accent4="accent4" accent5="accent5" accent6="accent6" hlink="hlink" folHlink="folHlink"/>
  <p:sldLayoutIdLst>
    <p:sldLayoutId id="2147483674" r:id="rId1"/>
    <p:sldLayoutId id="214748367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2.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1"/>
          <a:srcRect/>
          <a:tile tx="0" ty="0" sx="100000" sy="100000" flip="none" algn="tl"/>
        </a:blipFill>
        <a:effectLst/>
      </p:bgPr>
    </p:bg>
    <p:spTree>
      <p:nvGrpSpPr>
        <p:cNvPr id="1" name=""/>
        <p:cNvGrpSpPr/>
        <p:nvPr/>
      </p:nvGrpSpPr>
      <p:grpSpPr>
        <a:xfrm>
          <a:off x="0" y="0"/>
          <a:ext cx="0" cy="0"/>
          <a:chOff x="0" y="0"/>
          <a:chExt cx="0" cy="0"/>
        </a:xfrm>
      </p:grpSpPr>
      <p:sp>
        <p:nvSpPr>
          <p:cNvPr id="19" name="PA_任意多边形 18"/>
          <p:cNvSpPr/>
          <p:nvPr>
            <p:custDataLst>
              <p:tags r:id="rId1"/>
            </p:custDataLst>
          </p:nvPr>
        </p:nvSpPr>
        <p:spPr>
          <a:xfrm>
            <a:off x="7588155" y="1"/>
            <a:ext cx="4572000" cy="4595044"/>
          </a:xfrm>
          <a:custGeom>
            <a:avLst/>
            <a:gdLst>
              <a:gd name="connsiteX0" fmla="*/ 0 w 4271749"/>
              <a:gd name="connsiteY0" fmla="*/ 0 h 4285397"/>
              <a:gd name="connsiteX1" fmla="*/ 4271749 w 4271749"/>
              <a:gd name="connsiteY1" fmla="*/ 4285397 h 4285397"/>
              <a:gd name="connsiteX0" fmla="*/ 46 w 4271795"/>
              <a:gd name="connsiteY0" fmla="*/ 0 h 4285397"/>
              <a:gd name="connsiteX1" fmla="*/ 4271795 w 4271795"/>
              <a:gd name="connsiteY1" fmla="*/ 4285397 h 4285397"/>
              <a:gd name="connsiteX0" fmla="*/ 84 w 4271833"/>
              <a:gd name="connsiteY0" fmla="*/ 0 h 4286340"/>
              <a:gd name="connsiteX1" fmla="*/ 4271833 w 4271833"/>
              <a:gd name="connsiteY1" fmla="*/ 4285397 h 4286340"/>
              <a:gd name="connsiteX0" fmla="*/ 92 w 4271841"/>
              <a:gd name="connsiteY0" fmla="*/ 0 h 4285529"/>
              <a:gd name="connsiteX1" fmla="*/ 4271841 w 4271841"/>
              <a:gd name="connsiteY1" fmla="*/ 4285397 h 4285529"/>
              <a:gd name="connsiteX0" fmla="*/ 0 w 4271749"/>
              <a:gd name="connsiteY0" fmla="*/ 0 h 4285480"/>
              <a:gd name="connsiteX1" fmla="*/ 4271749 w 4271749"/>
              <a:gd name="connsiteY1" fmla="*/ 4285397 h 4285480"/>
              <a:gd name="connsiteX0" fmla="*/ 0 w 4271749"/>
              <a:gd name="connsiteY0" fmla="*/ 0 h 4287930"/>
              <a:gd name="connsiteX1" fmla="*/ 4271749 w 4271749"/>
              <a:gd name="connsiteY1" fmla="*/ 4285397 h 4287930"/>
              <a:gd name="connsiteX0" fmla="*/ 0 w 4271749"/>
              <a:gd name="connsiteY0" fmla="*/ 0 h 4289437"/>
              <a:gd name="connsiteX1" fmla="*/ 4271749 w 4271749"/>
              <a:gd name="connsiteY1" fmla="*/ 4285397 h 4289437"/>
              <a:gd name="connsiteX0" fmla="*/ 0 w 4271749"/>
              <a:gd name="connsiteY0" fmla="*/ 0 h 4293381"/>
              <a:gd name="connsiteX1" fmla="*/ 4271749 w 4271749"/>
              <a:gd name="connsiteY1" fmla="*/ 4285397 h 4293381"/>
              <a:gd name="connsiteX0" fmla="*/ 256 w 4272005"/>
              <a:gd name="connsiteY0" fmla="*/ 0 h 4293536"/>
              <a:gd name="connsiteX1" fmla="*/ 4272005 w 4272005"/>
              <a:gd name="connsiteY1" fmla="*/ 4285397 h 4293536"/>
            </a:gdLst>
            <a:ahLst/>
            <a:cxnLst>
              <a:cxn ang="0">
                <a:pos x="connsiteX0" y="connsiteY0"/>
              </a:cxn>
              <a:cxn ang="0">
                <a:pos x="connsiteX1" y="connsiteY1"/>
              </a:cxn>
            </a:cxnLst>
            <a:rect l="l" t="t" r="r" b="b"/>
            <a:pathLst>
              <a:path w="4272005" h="4293536">
                <a:moveTo>
                  <a:pt x="256" y="0"/>
                </a:moveTo>
                <a:cubicBezTo>
                  <a:pt x="-23256" y="2077502"/>
                  <a:pt x="1571045" y="4450334"/>
                  <a:pt x="4272005" y="4285397"/>
                </a:cubicBezTo>
              </a:path>
            </a:pathLst>
          </a:custGeom>
          <a:noFill/>
          <a:ln>
            <a:gradFill>
              <a:gsLst>
                <a:gs pos="0">
                  <a:srgbClr val="3AC7CA"/>
                </a:gs>
                <a:gs pos="100000">
                  <a:srgbClr val="2A979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PA_任意多边形 19"/>
          <p:cNvSpPr/>
          <p:nvPr>
            <p:custDataLst>
              <p:tags r:id="rId2"/>
            </p:custDataLst>
          </p:nvPr>
        </p:nvSpPr>
        <p:spPr>
          <a:xfrm>
            <a:off x="0" y="13648"/>
            <a:ext cx="1665027" cy="1269242"/>
          </a:xfrm>
          <a:custGeom>
            <a:avLst/>
            <a:gdLst>
              <a:gd name="connsiteX0" fmla="*/ 1665027 w 1665027"/>
              <a:gd name="connsiteY0" fmla="*/ 0 h 1269242"/>
              <a:gd name="connsiteX1" fmla="*/ 0 w 1665027"/>
              <a:gd name="connsiteY1" fmla="*/ 1269242 h 1269242"/>
              <a:gd name="connsiteX0" fmla="*/ 1665027 w 1665027"/>
              <a:gd name="connsiteY0" fmla="*/ 0 h 1269242"/>
              <a:gd name="connsiteX1" fmla="*/ 0 w 1665027"/>
              <a:gd name="connsiteY1" fmla="*/ 1269242 h 1269242"/>
              <a:gd name="connsiteX0" fmla="*/ 1665027 w 1665027"/>
              <a:gd name="connsiteY0" fmla="*/ 0 h 1269242"/>
              <a:gd name="connsiteX1" fmla="*/ 0 w 1665027"/>
              <a:gd name="connsiteY1" fmla="*/ 1269242 h 1269242"/>
              <a:gd name="connsiteX0" fmla="*/ 1665027 w 1665027"/>
              <a:gd name="connsiteY0" fmla="*/ 0 h 1269242"/>
              <a:gd name="connsiteX1" fmla="*/ 0 w 1665027"/>
              <a:gd name="connsiteY1" fmla="*/ 1269242 h 1269242"/>
              <a:gd name="connsiteX0" fmla="*/ 1665027 w 1665027"/>
              <a:gd name="connsiteY0" fmla="*/ 0 h 1269242"/>
              <a:gd name="connsiteX1" fmla="*/ 0 w 1665027"/>
              <a:gd name="connsiteY1" fmla="*/ 1269242 h 1269242"/>
            </a:gdLst>
            <a:ahLst/>
            <a:cxnLst>
              <a:cxn ang="0">
                <a:pos x="connsiteX0" y="connsiteY0"/>
              </a:cxn>
              <a:cxn ang="0">
                <a:pos x="connsiteX1" y="connsiteY1"/>
              </a:cxn>
            </a:cxnLst>
            <a:rect l="l" t="t" r="r" b="b"/>
            <a:pathLst>
              <a:path w="1665027" h="1269242">
                <a:moveTo>
                  <a:pt x="1665027" y="0"/>
                </a:moveTo>
                <a:cubicBezTo>
                  <a:pt x="1478508" y="873457"/>
                  <a:pt x="841612" y="1269242"/>
                  <a:pt x="0" y="1269242"/>
                </a:cubicBezTo>
              </a:path>
            </a:pathLst>
          </a:custGeom>
          <a:noFill/>
          <a:ln>
            <a:solidFill>
              <a:srgbClr val="40AB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 name="PA_椭圆 4"/>
          <p:cNvSpPr/>
          <p:nvPr>
            <p:custDataLst>
              <p:tags r:id="rId3"/>
            </p:custDataLst>
          </p:nvPr>
        </p:nvSpPr>
        <p:spPr>
          <a:xfrm>
            <a:off x="4121576" y="867914"/>
            <a:ext cx="3967936" cy="3967936"/>
          </a:xfrm>
          <a:prstGeom prst="ellipse">
            <a:avLst/>
          </a:prstGeom>
          <a:noFill/>
          <a:ln>
            <a:gradFill>
              <a:gsLst>
                <a:gs pos="0">
                  <a:srgbClr val="8CFCFC"/>
                </a:gs>
                <a:gs pos="100000">
                  <a:srgbClr val="1DFFFA"/>
                </a:gs>
              </a:gsLst>
              <a:lin ang="5400000" scaled="1"/>
            </a:gradFill>
          </a:ln>
          <a:effectLst>
            <a:glow>
              <a:srgbClr val="3AC7CA">
                <a:alpha val="21961"/>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PA_椭圆 5"/>
          <p:cNvSpPr/>
          <p:nvPr>
            <p:custDataLst>
              <p:tags r:id="rId4"/>
            </p:custDataLst>
          </p:nvPr>
        </p:nvSpPr>
        <p:spPr>
          <a:xfrm>
            <a:off x="7692958" y="1042119"/>
            <a:ext cx="365229" cy="365229"/>
          </a:xfrm>
          <a:prstGeom prst="ellipse">
            <a:avLst/>
          </a:prstGeom>
          <a:noFill/>
          <a:ln>
            <a:solidFill>
              <a:srgbClr val="40ABC4">
                <a:alpha val="1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PA_等腰三角形 6"/>
          <p:cNvSpPr/>
          <p:nvPr>
            <p:custDataLst>
              <p:tags r:id="rId5"/>
            </p:custDataLst>
          </p:nvPr>
        </p:nvSpPr>
        <p:spPr>
          <a:xfrm rot="13560000">
            <a:off x="7784429" y="1147653"/>
            <a:ext cx="167185" cy="179884"/>
          </a:xfrm>
          <a:prstGeom prst="triangle">
            <a:avLst/>
          </a:prstGeom>
          <a:solidFill>
            <a:srgbClr val="86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PA_椭圆 7"/>
          <p:cNvSpPr/>
          <p:nvPr>
            <p:custDataLst>
              <p:tags r:id="rId6"/>
            </p:custDataLst>
          </p:nvPr>
        </p:nvSpPr>
        <p:spPr>
          <a:xfrm>
            <a:off x="3693209" y="458357"/>
            <a:ext cx="4784819" cy="4784818"/>
          </a:xfrm>
          <a:prstGeom prst="ellipse">
            <a:avLst/>
          </a:prstGeom>
          <a:noFill/>
          <a:ln>
            <a:gradFill>
              <a:gsLst>
                <a:gs pos="0">
                  <a:srgbClr val="8CFCFC"/>
                </a:gs>
                <a:gs pos="100000">
                  <a:srgbClr val="1DFFF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PA_椭圆 8"/>
          <p:cNvSpPr/>
          <p:nvPr>
            <p:custDataLst>
              <p:tags r:id="rId7"/>
            </p:custDataLst>
          </p:nvPr>
        </p:nvSpPr>
        <p:spPr>
          <a:xfrm>
            <a:off x="8053547" y="3684005"/>
            <a:ext cx="365229" cy="365229"/>
          </a:xfrm>
          <a:prstGeom prst="ellipse">
            <a:avLst/>
          </a:prstGeom>
          <a:noFill/>
          <a:ln>
            <a:solidFill>
              <a:srgbClr val="40ABC4">
                <a:alpha val="1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PA_椭圆 9"/>
          <p:cNvSpPr/>
          <p:nvPr>
            <p:custDataLst>
              <p:tags r:id="rId8"/>
            </p:custDataLst>
          </p:nvPr>
        </p:nvSpPr>
        <p:spPr>
          <a:xfrm>
            <a:off x="8143576" y="3770926"/>
            <a:ext cx="191387" cy="191387"/>
          </a:xfrm>
          <a:prstGeom prst="ellipse">
            <a:avLst/>
          </a:prstGeom>
          <a:noFill/>
          <a:ln w="53975">
            <a:solidFill>
              <a:srgbClr val="86C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PA_椭圆 10"/>
          <p:cNvSpPr/>
          <p:nvPr>
            <p:custDataLst>
              <p:tags r:id="rId9"/>
            </p:custDataLst>
          </p:nvPr>
        </p:nvSpPr>
        <p:spPr>
          <a:xfrm>
            <a:off x="5950527" y="5011992"/>
            <a:ext cx="365229" cy="365229"/>
          </a:xfrm>
          <a:prstGeom prst="ellipse">
            <a:avLst/>
          </a:prstGeom>
          <a:noFill/>
          <a:ln>
            <a:solidFill>
              <a:srgbClr val="40ABC4">
                <a:alpha val="1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PA_椭圆 11"/>
          <p:cNvSpPr/>
          <p:nvPr>
            <p:custDataLst>
              <p:tags r:id="rId10"/>
            </p:custDataLst>
          </p:nvPr>
        </p:nvSpPr>
        <p:spPr>
          <a:xfrm>
            <a:off x="6523976" y="5024570"/>
            <a:ext cx="228504" cy="228504"/>
          </a:xfrm>
          <a:prstGeom prst="ellipse">
            <a:avLst/>
          </a:prstGeom>
          <a:noFill/>
          <a:ln>
            <a:solidFill>
              <a:srgbClr val="40ABC4">
                <a:alpha val="1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PA_椭圆 12"/>
          <p:cNvSpPr/>
          <p:nvPr>
            <p:custDataLst>
              <p:tags r:id="rId11"/>
            </p:custDataLst>
          </p:nvPr>
        </p:nvSpPr>
        <p:spPr>
          <a:xfrm>
            <a:off x="4073884" y="4170014"/>
            <a:ext cx="365229" cy="365229"/>
          </a:xfrm>
          <a:prstGeom prst="ellipse">
            <a:avLst/>
          </a:prstGeom>
          <a:noFill/>
          <a:ln>
            <a:solidFill>
              <a:srgbClr val="40ABC4">
                <a:alpha val="1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PA_矩形 13"/>
          <p:cNvSpPr/>
          <p:nvPr>
            <p:custDataLst>
              <p:tags r:id="rId12"/>
            </p:custDataLst>
          </p:nvPr>
        </p:nvSpPr>
        <p:spPr>
          <a:xfrm>
            <a:off x="4168641" y="4269036"/>
            <a:ext cx="167187" cy="167185"/>
          </a:xfrm>
          <a:prstGeom prst="rect">
            <a:avLst/>
          </a:prstGeom>
          <a:solidFill>
            <a:srgbClr val="86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PA_椭圆 14"/>
          <p:cNvSpPr/>
          <p:nvPr>
            <p:custDataLst>
              <p:tags r:id="rId13"/>
            </p:custDataLst>
          </p:nvPr>
        </p:nvSpPr>
        <p:spPr>
          <a:xfrm>
            <a:off x="3531756" y="3054246"/>
            <a:ext cx="365229" cy="365229"/>
          </a:xfrm>
          <a:prstGeom prst="ellipse">
            <a:avLst/>
          </a:prstGeom>
          <a:noFill/>
          <a:ln>
            <a:solidFill>
              <a:srgbClr val="40ABC4">
                <a:alpha val="1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PA_椭圆 15"/>
          <p:cNvSpPr/>
          <p:nvPr>
            <p:custDataLst>
              <p:tags r:id="rId14"/>
            </p:custDataLst>
          </p:nvPr>
        </p:nvSpPr>
        <p:spPr>
          <a:xfrm>
            <a:off x="3621787" y="3141167"/>
            <a:ext cx="191387" cy="191387"/>
          </a:xfrm>
          <a:prstGeom prst="ellipse">
            <a:avLst/>
          </a:prstGeom>
          <a:solidFill>
            <a:srgbClr val="86CADA"/>
          </a:solidFill>
          <a:ln w="53975">
            <a:solidFill>
              <a:srgbClr val="86C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PA_文本框 16"/>
          <p:cNvSpPr txBox="1"/>
          <p:nvPr>
            <p:custDataLst>
              <p:tags r:id="rId15"/>
            </p:custDataLst>
          </p:nvPr>
        </p:nvSpPr>
        <p:spPr>
          <a:xfrm>
            <a:off x="4519285" y="1647185"/>
            <a:ext cx="3172676"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2018</a:t>
            </a:r>
            <a:endParaRPr kumimoji="0" lang="zh-CN" altLang="en-US" sz="9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PA_文本框 24"/>
          <p:cNvSpPr txBox="1"/>
          <p:nvPr>
            <p:custDataLst>
              <p:tags r:id="rId16"/>
            </p:custDataLst>
          </p:nvPr>
        </p:nvSpPr>
        <p:spPr>
          <a:xfrm>
            <a:off x="4491852" y="1267710"/>
            <a:ext cx="3172676" cy="461665"/>
          </a:xfrm>
          <a:prstGeom prst="rect">
            <a:avLst/>
          </a:prstGeom>
          <a:noFill/>
        </p:spPr>
        <p:txBody>
          <a:bodyPr wrap="square" rtlCol="0">
            <a:spAutoFit/>
          </a:bodyPr>
          <a:lstStyle/>
          <a:p>
            <a:pPr lvl="0" algn="ctr"/>
            <a:r>
              <a:rPr lang="en-US" altLang="zh-CN" sz="24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Final Report</a:t>
            </a:r>
            <a:endParaRPr kumimoji="0" lang="zh-CN" altLang="en-US" sz="24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8" name="PA_圆角矩形 27"/>
          <p:cNvSpPr/>
          <p:nvPr>
            <p:custDataLst>
              <p:tags r:id="rId17"/>
            </p:custDataLst>
          </p:nvPr>
        </p:nvSpPr>
        <p:spPr>
          <a:xfrm>
            <a:off x="5363868" y="5847799"/>
            <a:ext cx="1443501" cy="456710"/>
          </a:xfrm>
          <a:prstGeom prst="roundRect">
            <a:avLst>
              <a:gd name="adj" fmla="val 50000"/>
            </a:avLst>
          </a:prstGeom>
          <a:noFill/>
          <a:ln>
            <a:solidFill>
              <a:srgbClr val="3AC7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9" name="PA_文本框 28"/>
          <p:cNvSpPr txBox="1"/>
          <p:nvPr>
            <p:custDataLst>
              <p:tags r:id="rId18"/>
            </p:custDataLst>
          </p:nvPr>
        </p:nvSpPr>
        <p:spPr>
          <a:xfrm>
            <a:off x="5621595" y="5918785"/>
            <a:ext cx="9280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START</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PA_文本框 24"/>
          <p:cNvSpPr txBox="1"/>
          <p:nvPr>
            <p:custDataLst>
              <p:tags r:id="rId19"/>
            </p:custDataLst>
          </p:nvPr>
        </p:nvSpPr>
        <p:spPr>
          <a:xfrm>
            <a:off x="4456098" y="3287831"/>
            <a:ext cx="3354085" cy="707886"/>
          </a:xfrm>
          <a:prstGeom prst="rect">
            <a:avLst/>
          </a:prstGeom>
          <a:noFill/>
        </p:spPr>
        <p:txBody>
          <a:bodyPr wrap="square" rtlCol="0">
            <a:spAutoFit/>
          </a:bodyPr>
          <a:lstStyle/>
          <a:p>
            <a:pPr lvl="0" algn="ctr"/>
            <a:r>
              <a:rPr lang="en-US" altLang="zh-CN" sz="40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Solar System</a:t>
            </a:r>
            <a:endParaRPr kumimoji="0" lang="zh-CN" altLang="en-US" sz="40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87135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10" presetClass="entr" presetSubtype="0" fill="hold" grpId="1"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21" presetClass="entr" presetSubtype="1" fill="hold" grpId="0" nodeType="withEffect">
                                  <p:stCondLst>
                                    <p:cond delay="30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1750"/>
                                        <p:tgtEl>
                                          <p:spTgt spid="5"/>
                                        </p:tgtEl>
                                      </p:cBhvr>
                                    </p:animEffect>
                                  </p:childTnLst>
                                </p:cTn>
                              </p:par>
                              <p:par>
                                <p:cTn id="19" presetID="21" presetClass="entr" presetSubtype="2" fill="hold" grpId="0" nodeType="withEffect">
                                  <p:stCondLst>
                                    <p:cond delay="300"/>
                                  </p:stCondLst>
                                  <p:childTnLst>
                                    <p:set>
                                      <p:cBhvr>
                                        <p:cTn id="20" dur="1" fill="hold">
                                          <p:stCondLst>
                                            <p:cond delay="0"/>
                                          </p:stCondLst>
                                        </p:cTn>
                                        <p:tgtEl>
                                          <p:spTgt spid="8"/>
                                        </p:tgtEl>
                                        <p:attrNameLst>
                                          <p:attrName>style.visibility</p:attrName>
                                        </p:attrNameLst>
                                      </p:cBhvr>
                                      <p:to>
                                        <p:strVal val="visible"/>
                                      </p:to>
                                    </p:set>
                                    <p:animEffect transition="in" filter="wheel(2)">
                                      <p:cBhvr>
                                        <p:cTn id="21" dur="2000"/>
                                        <p:tgtEl>
                                          <p:spTgt spid="8"/>
                                        </p:tgtEl>
                                      </p:cBhvr>
                                    </p:animEffect>
                                  </p:childTnLst>
                                </p:cTn>
                              </p:par>
                            </p:childTnLst>
                          </p:cTn>
                        </p:par>
                        <p:par>
                          <p:cTn id="22" fill="hold">
                            <p:stCondLst>
                              <p:cond delay="2300"/>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28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2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30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3600"/>
                            </p:stCondLst>
                            <p:childTnLst>
                              <p:par>
                                <p:cTn id="49" presetID="21" presetClass="entr" presetSubtype="1"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heel(1)">
                                      <p:cBhvr>
                                        <p:cTn id="51" dur="1500"/>
                                        <p:tgtEl>
                                          <p:spTgt spid="20"/>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heel(1)">
                                      <p:cBhvr>
                                        <p:cTn id="54" dur="1500"/>
                                        <p:tgtEl>
                                          <p:spTgt spid="19"/>
                                        </p:tgtEl>
                                      </p:cBhvr>
                                    </p:animEffect>
                                  </p:childTnLst>
                                </p:cTn>
                              </p:par>
                              <p:par>
                                <p:cTn id="55" presetID="22" presetClass="entr" presetSubtype="4" fill="hold" grpId="0" nodeType="withEffect">
                                  <p:stCondLst>
                                    <p:cond delay="160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 presetClass="entr" presetSubtype="4" fill="hold" grpId="0" nodeType="withEffect">
                                  <p:stCondLst>
                                    <p:cond delay="1600"/>
                                  </p:stCondLst>
                                  <p:iterate type="lt">
                                    <p:tmPct val="10000"/>
                                  </p:iterate>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ppt_x"/>
                                          </p:val>
                                        </p:tav>
                                        <p:tav tm="100000">
                                          <p:val>
                                            <p:strVal val="#ppt_x"/>
                                          </p:val>
                                        </p:tav>
                                      </p:tavLst>
                                    </p:anim>
                                    <p:anim calcmode="lin" valueType="num">
                                      <p:cBhvr additive="base">
                                        <p:cTn id="61" dur="500" fill="hold"/>
                                        <p:tgtEl>
                                          <p:spTgt spid="29"/>
                                        </p:tgtEl>
                                        <p:attrNameLst>
                                          <p:attrName>ppt_y</p:attrName>
                                        </p:attrNameLst>
                                      </p:cBhvr>
                                      <p:tavLst>
                                        <p:tav tm="0">
                                          <p:val>
                                            <p:strVal val="1+#ppt_h/2"/>
                                          </p:val>
                                        </p:tav>
                                        <p:tav tm="100000">
                                          <p:val>
                                            <p:strVal val="#ppt_y"/>
                                          </p:val>
                                        </p:tav>
                                      </p:tavLst>
                                    </p:anim>
                                  </p:childTnLst>
                                </p:cTn>
                              </p:par>
                              <p:par>
                                <p:cTn id="62" presetID="10" presetClass="entr" presetSubtype="0" fill="hold" grpId="0" nodeType="withEffect">
                                  <p:stCondLst>
                                    <p:cond delay="10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5" grpId="0" animBg="1"/>
      <p:bldP spid="6" grpId="0" animBg="1"/>
      <p:bldP spid="7" grpId="0" animBg="1"/>
      <p:bldP spid="8" grpId="0" animBg="1"/>
      <p:bldP spid="9" grpId="0" animBg="1"/>
      <p:bldP spid="10" grpId="0" animBg="1"/>
      <p:bldP spid="13" grpId="0" animBg="1"/>
      <p:bldP spid="14" grpId="0" animBg="1"/>
      <p:bldP spid="15" grpId="0" animBg="1"/>
      <p:bldP spid="16" grpId="0" animBg="1"/>
      <p:bldP spid="17" grpId="0"/>
      <p:bldP spid="17" grpId="1"/>
      <p:bldP spid="25" grpId="0"/>
      <p:bldP spid="28" grpId="0" animBg="1"/>
      <p:bldP spid="29"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09F983A-ED12-4B97-9D95-1321B4171CB4}"/>
              </a:ext>
            </a:extLst>
          </p:cNvPr>
          <p:cNvSpPr/>
          <p:nvPr/>
        </p:nvSpPr>
        <p:spPr>
          <a:xfrm>
            <a:off x="1344023" y="448348"/>
            <a:ext cx="2008883"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3.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场景建立</a:t>
            </a:r>
          </a:p>
        </p:txBody>
      </p:sp>
      <p:sp>
        <p:nvSpPr>
          <p:cNvPr id="3" name="矩形 2">
            <a:extLst>
              <a:ext uri="{FF2B5EF4-FFF2-40B4-BE49-F238E27FC236}">
                <a16:creationId xmlns:a16="http://schemas.microsoft.com/office/drawing/2014/main" id="{D1DCB489-7BFF-4927-93E9-448D71E005B9}"/>
              </a:ext>
            </a:extLst>
          </p:cNvPr>
          <p:cNvSpPr/>
          <p:nvPr/>
        </p:nvSpPr>
        <p:spPr>
          <a:xfrm>
            <a:off x="1344023" y="922057"/>
            <a:ext cx="1922321"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3.2 </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渲染星球轨道</a:t>
            </a:r>
          </a:p>
        </p:txBody>
      </p:sp>
      <p:sp>
        <p:nvSpPr>
          <p:cNvPr id="4" name="椭圆 3">
            <a:extLst>
              <a:ext uri="{FF2B5EF4-FFF2-40B4-BE49-F238E27FC236}">
                <a16:creationId xmlns:a16="http://schemas.microsoft.com/office/drawing/2014/main" id="{7EF31915-9FCE-4149-B83D-42CF2696244A}"/>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51740FFC-FB13-435D-B67F-E68E1A3E14CE}"/>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22FBBF51-CAA7-40C4-A924-8AA0A6E3548C}"/>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9CC3FEAA-FFEC-43DD-9992-A0039CA5096A}"/>
              </a:ext>
            </a:extLst>
          </p:cNvPr>
          <p:cNvSpPr/>
          <p:nvPr/>
        </p:nvSpPr>
        <p:spPr>
          <a:xfrm>
            <a:off x="2071007" y="5221265"/>
            <a:ext cx="8049986" cy="923330"/>
          </a:xfrm>
          <a:prstGeom prst="rect">
            <a:avLst/>
          </a:prstGeom>
        </p:spPr>
        <p:txBody>
          <a:bodyPr wrap="square">
            <a:spAutoFit/>
          </a:bodyPr>
          <a:lstStyle/>
          <a:p>
            <a:r>
              <a:rPr lang="zh-CN" altLang="zh-CN" dirty="0">
                <a:latin typeface="等线" panose="02010600030101010101" pitchFamily="2" charset="-122"/>
                <a:ea typeface="等线" panose="02010600030101010101" pitchFamily="2" charset="-122"/>
              </a:rPr>
              <a:t>我们定义了轨道计算函数，轨道实时渲染函数。由于轨道大小会在渲染途中调整，需要在渲染前计算好标准轨道大小，渲染途中只需要通过变换调整，提高渲染性能。</a:t>
            </a:r>
          </a:p>
        </p:txBody>
      </p:sp>
      <p:pic>
        <p:nvPicPr>
          <p:cNvPr id="8" name="图片 7">
            <a:extLst>
              <a:ext uri="{FF2B5EF4-FFF2-40B4-BE49-F238E27FC236}">
                <a16:creationId xmlns:a16="http://schemas.microsoft.com/office/drawing/2014/main" id="{0FE4ADB6-19CE-4131-93F4-28109CF77153}"/>
              </a:ext>
            </a:extLst>
          </p:cNvPr>
          <p:cNvPicPr>
            <a:picLocks noChangeAspect="1"/>
          </p:cNvPicPr>
          <p:nvPr/>
        </p:nvPicPr>
        <p:blipFill rotWithShape="1">
          <a:blip r:embed="rId2"/>
          <a:srcRect t="7510"/>
          <a:stretch/>
        </p:blipFill>
        <p:spPr>
          <a:xfrm>
            <a:off x="2839119" y="1395767"/>
            <a:ext cx="6513762" cy="3659807"/>
          </a:xfrm>
          <a:prstGeom prst="rect">
            <a:avLst/>
          </a:prstGeom>
        </p:spPr>
      </p:pic>
    </p:spTree>
    <p:extLst>
      <p:ext uri="{BB962C8B-B14F-4D97-AF65-F5344CB8AC3E}">
        <p14:creationId xmlns:p14="http://schemas.microsoft.com/office/powerpoint/2010/main" val="149330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9ECCD3-D229-42E7-A9A7-37F28E04D320}"/>
              </a:ext>
            </a:extLst>
          </p:cNvPr>
          <p:cNvSpPr/>
          <p:nvPr/>
        </p:nvSpPr>
        <p:spPr>
          <a:xfrm>
            <a:off x="1344023" y="448348"/>
            <a:ext cx="2008883"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3.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场景建立</a:t>
            </a:r>
          </a:p>
        </p:txBody>
      </p:sp>
      <p:sp>
        <p:nvSpPr>
          <p:cNvPr id="3" name="矩形 2">
            <a:extLst>
              <a:ext uri="{FF2B5EF4-FFF2-40B4-BE49-F238E27FC236}">
                <a16:creationId xmlns:a16="http://schemas.microsoft.com/office/drawing/2014/main" id="{83331105-F9D7-4E97-896C-44C818ED2FF9}"/>
              </a:ext>
            </a:extLst>
          </p:cNvPr>
          <p:cNvSpPr/>
          <p:nvPr/>
        </p:nvSpPr>
        <p:spPr>
          <a:xfrm>
            <a:off x="1344023" y="922057"/>
            <a:ext cx="1460656"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3.3 </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小行星带</a:t>
            </a:r>
          </a:p>
        </p:txBody>
      </p:sp>
      <p:sp>
        <p:nvSpPr>
          <p:cNvPr id="4" name="椭圆 3">
            <a:extLst>
              <a:ext uri="{FF2B5EF4-FFF2-40B4-BE49-F238E27FC236}">
                <a16:creationId xmlns:a16="http://schemas.microsoft.com/office/drawing/2014/main" id="{09F91EFE-DF15-444C-BC70-2A904F16EC45}"/>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C0E7E3A4-A413-4C55-AFF3-0A2A319FEA29}"/>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F3F6EC69-9CAB-4177-8C9F-538C91C417F7}"/>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38C348E0-22A8-4888-A569-E08F4D2AE169}"/>
              </a:ext>
            </a:extLst>
          </p:cNvPr>
          <p:cNvSpPr/>
          <p:nvPr/>
        </p:nvSpPr>
        <p:spPr>
          <a:xfrm>
            <a:off x="2071007" y="5221265"/>
            <a:ext cx="8049986" cy="923330"/>
          </a:xfrm>
          <a:prstGeom prst="rect">
            <a:avLst/>
          </a:prstGeom>
        </p:spPr>
        <p:txBody>
          <a:bodyPr wrap="square">
            <a:spAutoFit/>
          </a:bodyPr>
          <a:lstStyle/>
          <a:p>
            <a:r>
              <a:rPr lang="zh-CN" altLang="zh-CN" dirty="0">
                <a:latin typeface="等线" panose="02010600030101010101" pitchFamily="2" charset="-122"/>
                <a:ea typeface="等线" panose="02010600030101010101" pitchFamily="2" charset="-122"/>
              </a:rPr>
              <a:t>实例化很多个小行星模型，对每个模型实例进行随机的平移旋转和缩放，同时为这些实例化模型的整体圈定分布半径。最终我们得到一个以太阳为中心，在火星和木星之间的一圈小行星带。</a:t>
            </a:r>
          </a:p>
        </p:txBody>
      </p:sp>
      <p:pic>
        <p:nvPicPr>
          <p:cNvPr id="9" name="图片 8">
            <a:extLst>
              <a:ext uri="{FF2B5EF4-FFF2-40B4-BE49-F238E27FC236}">
                <a16:creationId xmlns:a16="http://schemas.microsoft.com/office/drawing/2014/main" id="{B3EB95BA-11A1-41EC-ABAD-5762C9CB99D6}"/>
              </a:ext>
            </a:extLst>
          </p:cNvPr>
          <p:cNvPicPr>
            <a:picLocks noChangeAspect="1"/>
          </p:cNvPicPr>
          <p:nvPr/>
        </p:nvPicPr>
        <p:blipFill rotWithShape="1">
          <a:blip r:embed="rId2"/>
          <a:srcRect t="7217"/>
          <a:stretch/>
        </p:blipFill>
        <p:spPr>
          <a:xfrm>
            <a:off x="2428852" y="1291389"/>
            <a:ext cx="6617176" cy="3729693"/>
          </a:xfrm>
          <a:prstGeom prst="rect">
            <a:avLst/>
          </a:prstGeom>
        </p:spPr>
      </p:pic>
    </p:spTree>
    <p:extLst>
      <p:ext uri="{BB962C8B-B14F-4D97-AF65-F5344CB8AC3E}">
        <p14:creationId xmlns:p14="http://schemas.microsoft.com/office/powerpoint/2010/main" val="400248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1EDDB85-D7CC-4A1B-B65A-D77C40928B91}"/>
              </a:ext>
            </a:extLst>
          </p:cNvPr>
          <p:cNvSpPr/>
          <p:nvPr/>
        </p:nvSpPr>
        <p:spPr>
          <a:xfrm>
            <a:off x="1344023" y="448348"/>
            <a:ext cx="1625766"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4.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天空盒</a:t>
            </a:r>
          </a:p>
        </p:txBody>
      </p:sp>
      <p:sp>
        <p:nvSpPr>
          <p:cNvPr id="4" name="矩形 3">
            <a:extLst>
              <a:ext uri="{FF2B5EF4-FFF2-40B4-BE49-F238E27FC236}">
                <a16:creationId xmlns:a16="http://schemas.microsoft.com/office/drawing/2014/main" id="{AD7CF9E8-28AA-4F5F-876C-9DFCC0ACC5AB}"/>
              </a:ext>
            </a:extLst>
          </p:cNvPr>
          <p:cNvSpPr/>
          <p:nvPr/>
        </p:nvSpPr>
        <p:spPr>
          <a:xfrm>
            <a:off x="1344023" y="922057"/>
            <a:ext cx="1922321"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4.1 </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图片素材生成</a:t>
            </a:r>
          </a:p>
        </p:txBody>
      </p:sp>
      <p:sp>
        <p:nvSpPr>
          <p:cNvPr id="5" name="椭圆 4">
            <a:extLst>
              <a:ext uri="{FF2B5EF4-FFF2-40B4-BE49-F238E27FC236}">
                <a16:creationId xmlns:a16="http://schemas.microsoft.com/office/drawing/2014/main" id="{13D5EFD2-AB30-4424-974C-9F486BD78FC8}"/>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6" name="椭圆 5">
            <a:extLst>
              <a:ext uri="{FF2B5EF4-FFF2-40B4-BE49-F238E27FC236}">
                <a16:creationId xmlns:a16="http://schemas.microsoft.com/office/drawing/2014/main" id="{27ADB62C-F6A2-4543-AE29-25BE238CC51E}"/>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7" name="直接连接符 6">
            <a:extLst>
              <a:ext uri="{FF2B5EF4-FFF2-40B4-BE49-F238E27FC236}">
                <a16:creationId xmlns:a16="http://schemas.microsoft.com/office/drawing/2014/main" id="{6913EC1F-36A7-4C16-9F58-8B194B8CD06F}"/>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83BC1296-DAF6-47A7-A1F2-BE44BF8D35BA}"/>
              </a:ext>
            </a:extLst>
          </p:cNvPr>
          <p:cNvPicPr>
            <a:picLocks noChangeAspect="1"/>
          </p:cNvPicPr>
          <p:nvPr/>
        </p:nvPicPr>
        <p:blipFill>
          <a:blip r:embed="rId2"/>
          <a:stretch>
            <a:fillRect/>
          </a:stretch>
        </p:blipFill>
        <p:spPr>
          <a:xfrm>
            <a:off x="901688" y="4228073"/>
            <a:ext cx="10267055" cy="1871693"/>
          </a:xfrm>
          <a:prstGeom prst="rect">
            <a:avLst/>
          </a:prstGeom>
        </p:spPr>
      </p:pic>
      <p:pic>
        <p:nvPicPr>
          <p:cNvPr id="11" name="图片 10">
            <a:extLst>
              <a:ext uri="{FF2B5EF4-FFF2-40B4-BE49-F238E27FC236}">
                <a16:creationId xmlns:a16="http://schemas.microsoft.com/office/drawing/2014/main" id="{EF079C07-7CAF-403C-9B72-3E4EBF7EC41E}"/>
              </a:ext>
            </a:extLst>
          </p:cNvPr>
          <p:cNvPicPr>
            <a:picLocks noChangeAspect="1"/>
          </p:cNvPicPr>
          <p:nvPr/>
        </p:nvPicPr>
        <p:blipFill>
          <a:blip r:embed="rId3"/>
          <a:stretch>
            <a:fillRect/>
          </a:stretch>
        </p:blipFill>
        <p:spPr>
          <a:xfrm>
            <a:off x="5766741" y="1248792"/>
            <a:ext cx="5229263" cy="2762270"/>
          </a:xfrm>
          <a:prstGeom prst="rect">
            <a:avLst/>
          </a:prstGeom>
        </p:spPr>
      </p:pic>
      <p:sp>
        <p:nvSpPr>
          <p:cNvPr id="12" name="矩形 11">
            <a:extLst>
              <a:ext uri="{FF2B5EF4-FFF2-40B4-BE49-F238E27FC236}">
                <a16:creationId xmlns:a16="http://schemas.microsoft.com/office/drawing/2014/main" id="{BCCADAD7-C61B-4444-B18B-8B325C355C4F}"/>
              </a:ext>
            </a:extLst>
          </p:cNvPr>
          <p:cNvSpPr/>
          <p:nvPr/>
        </p:nvSpPr>
        <p:spPr>
          <a:xfrm>
            <a:off x="1070389" y="1765098"/>
            <a:ext cx="6096000" cy="1200329"/>
          </a:xfrm>
          <a:prstGeom prst="rect">
            <a:avLst/>
          </a:prstGeom>
        </p:spPr>
        <p:txBody>
          <a:bodyPr>
            <a:spAutoFit/>
          </a:bodyPr>
          <a:lstStyle/>
          <a:p>
            <a:pPr indent="2667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软件：</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Spacescape</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方法：</a:t>
            </a:r>
            <a:r>
              <a:rPr lang="zh-CN" altLang="en-US" kern="100" dirty="0">
                <a:latin typeface="等线" panose="02010600030101010101" pitchFamily="2" charset="-122"/>
                <a:ea typeface="等线" panose="02010600030101010101" pitchFamily="2" charset="-122"/>
                <a:cs typeface="Times New Roman" panose="02020603050405020304" pitchFamily="18" charset="0"/>
              </a:rPr>
              <a:t>导入对应模板文件，</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调整</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生成六张天空盒素材图。</a:t>
            </a:r>
          </a:p>
        </p:txBody>
      </p:sp>
    </p:spTree>
    <p:extLst>
      <p:ext uri="{BB962C8B-B14F-4D97-AF65-F5344CB8AC3E}">
        <p14:creationId xmlns:p14="http://schemas.microsoft.com/office/powerpoint/2010/main" val="3584614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E4677D6-95DB-4C5E-B6E5-88EC22ABE64E}"/>
              </a:ext>
            </a:extLst>
          </p:cNvPr>
          <p:cNvSpPr/>
          <p:nvPr/>
        </p:nvSpPr>
        <p:spPr>
          <a:xfrm>
            <a:off x="1344023" y="448348"/>
            <a:ext cx="1625766"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4.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天空盒</a:t>
            </a:r>
          </a:p>
        </p:txBody>
      </p:sp>
      <p:sp>
        <p:nvSpPr>
          <p:cNvPr id="3" name="矩形 2">
            <a:extLst>
              <a:ext uri="{FF2B5EF4-FFF2-40B4-BE49-F238E27FC236}">
                <a16:creationId xmlns:a16="http://schemas.microsoft.com/office/drawing/2014/main" id="{C5AF388A-6092-494D-A456-002B0F144BE0}"/>
              </a:ext>
            </a:extLst>
          </p:cNvPr>
          <p:cNvSpPr/>
          <p:nvPr/>
        </p:nvSpPr>
        <p:spPr>
          <a:xfrm>
            <a:off x="1344023" y="922057"/>
            <a:ext cx="1691489"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4.2 </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天空盒渲染</a:t>
            </a:r>
          </a:p>
        </p:txBody>
      </p:sp>
      <p:sp>
        <p:nvSpPr>
          <p:cNvPr id="4" name="椭圆 3">
            <a:extLst>
              <a:ext uri="{FF2B5EF4-FFF2-40B4-BE49-F238E27FC236}">
                <a16:creationId xmlns:a16="http://schemas.microsoft.com/office/drawing/2014/main" id="{B14E36AF-13C0-4F76-8C46-92A4F2306546}"/>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2E217411-30C3-4188-A539-FF96CFE93AB9}"/>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8CAF701E-2117-49E5-89F0-AA6419F9D255}"/>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8E663BB2-BDBA-458A-B348-FB0D0E68ADE1}"/>
              </a:ext>
            </a:extLst>
          </p:cNvPr>
          <p:cNvPicPr>
            <a:picLocks noChangeAspect="1"/>
          </p:cNvPicPr>
          <p:nvPr/>
        </p:nvPicPr>
        <p:blipFill rotWithShape="1">
          <a:blip r:embed="rId2"/>
          <a:srcRect t="7712"/>
          <a:stretch/>
        </p:blipFill>
        <p:spPr>
          <a:xfrm>
            <a:off x="1344023" y="1765098"/>
            <a:ext cx="4831940" cy="2708930"/>
          </a:xfrm>
          <a:prstGeom prst="rect">
            <a:avLst/>
          </a:prstGeom>
        </p:spPr>
      </p:pic>
      <p:sp>
        <p:nvSpPr>
          <p:cNvPr id="13" name="矩形 12">
            <a:extLst>
              <a:ext uri="{FF2B5EF4-FFF2-40B4-BE49-F238E27FC236}">
                <a16:creationId xmlns:a16="http://schemas.microsoft.com/office/drawing/2014/main" id="{879E540A-6B52-4EDC-9DB9-583AE3B4F850}"/>
              </a:ext>
            </a:extLst>
          </p:cNvPr>
          <p:cNvSpPr/>
          <p:nvPr/>
        </p:nvSpPr>
        <p:spPr>
          <a:xfrm>
            <a:off x="2269883" y="4855403"/>
            <a:ext cx="7451272" cy="1200329"/>
          </a:xfrm>
          <a:prstGeom prst="rect">
            <a:avLst/>
          </a:prstGeom>
        </p:spPr>
        <p:txBody>
          <a:bodyPr wrap="square">
            <a:spAutoFit/>
          </a:bodyPr>
          <a:lstStyle/>
          <a:p>
            <a:r>
              <a:rPr lang="zh-CN" altLang="en-US" dirty="0">
                <a:latin typeface="等线" panose="02010600030101010101" pitchFamily="2" charset="-122"/>
                <a:ea typeface="等线" panose="02010600030101010101" pitchFamily="2" charset="-122"/>
              </a:rPr>
              <a:t>我们可以调用</a:t>
            </a:r>
            <a:r>
              <a:rPr lang="en-US" altLang="zh-CN" dirty="0">
                <a:latin typeface="等线" panose="02010600030101010101" pitchFamily="2" charset="-122"/>
                <a:ea typeface="等线" panose="02010600030101010101" pitchFamily="2" charset="-122"/>
              </a:rPr>
              <a:t>glTexImage2D</a:t>
            </a:r>
            <a:r>
              <a:rPr lang="zh-CN" altLang="en-US" dirty="0">
                <a:latin typeface="等线" panose="02010600030101010101" pitchFamily="2" charset="-122"/>
                <a:ea typeface="等线" panose="02010600030101010101" pitchFamily="2" charset="-122"/>
              </a:rPr>
              <a:t>函数</a:t>
            </a:r>
            <a:r>
              <a:rPr lang="en-US" altLang="zh-CN" dirty="0">
                <a:latin typeface="等线" panose="02010600030101010101" pitchFamily="2" charset="-122"/>
                <a:ea typeface="等线" panose="02010600030101010101" pitchFamily="2" charset="-122"/>
              </a:rPr>
              <a:t>6</a:t>
            </a:r>
            <a:r>
              <a:rPr lang="zh-CN" altLang="en-US" dirty="0">
                <a:latin typeface="等线" panose="02010600030101010101" pitchFamily="2" charset="-122"/>
                <a:ea typeface="等线" panose="02010600030101010101" pitchFamily="2" charset="-122"/>
              </a:rPr>
              <a:t>次，对天空盒的每个面创建纹理。</a:t>
            </a:r>
            <a:endParaRPr lang="en-US" altLang="zh-CN" dirty="0">
              <a:latin typeface="等线" panose="02010600030101010101" pitchFamily="2" charset="-122"/>
              <a:ea typeface="等线" panose="02010600030101010101" pitchFamily="2" charset="-122"/>
            </a:endParaRPr>
          </a:p>
          <a:p>
            <a:endParaRPr lang="zh-CN" altLang="en-US"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天空盒在场景最后渲染 使用</a:t>
            </a:r>
            <a:r>
              <a:rPr lang="en-US" altLang="zh-CN" dirty="0" err="1">
                <a:latin typeface="等线" panose="02010600030101010101" pitchFamily="2" charset="-122"/>
                <a:ea typeface="等线" panose="02010600030101010101" pitchFamily="2" charset="-122"/>
              </a:rPr>
              <a:t>camera.GetViewMatrix</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移除观察矩阵中的位移部分，让移动不会影响天空盒的位置向量，让玩家仍然能够环顾场景。</a:t>
            </a:r>
          </a:p>
        </p:txBody>
      </p:sp>
      <p:pic>
        <p:nvPicPr>
          <p:cNvPr id="15" name="图片 14">
            <a:extLst>
              <a:ext uri="{FF2B5EF4-FFF2-40B4-BE49-F238E27FC236}">
                <a16:creationId xmlns:a16="http://schemas.microsoft.com/office/drawing/2014/main" id="{17B120B7-5FD2-4BD1-A900-6BAEB928231B}"/>
              </a:ext>
            </a:extLst>
          </p:cNvPr>
          <p:cNvPicPr>
            <a:picLocks noChangeAspect="1"/>
          </p:cNvPicPr>
          <p:nvPr/>
        </p:nvPicPr>
        <p:blipFill rotWithShape="1">
          <a:blip r:embed="rId3"/>
          <a:srcRect t="7656"/>
          <a:stretch/>
        </p:blipFill>
        <p:spPr>
          <a:xfrm>
            <a:off x="6255181" y="1765098"/>
            <a:ext cx="4831941" cy="2710565"/>
          </a:xfrm>
          <a:prstGeom prst="rect">
            <a:avLst/>
          </a:prstGeom>
        </p:spPr>
      </p:pic>
    </p:spTree>
    <p:extLst>
      <p:ext uri="{BB962C8B-B14F-4D97-AF65-F5344CB8AC3E}">
        <p14:creationId xmlns:p14="http://schemas.microsoft.com/office/powerpoint/2010/main" val="311313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9B69B9E-5E82-470A-BC14-E63EC93198D7}"/>
              </a:ext>
            </a:extLst>
          </p:cNvPr>
          <p:cNvSpPr/>
          <p:nvPr/>
        </p:nvSpPr>
        <p:spPr>
          <a:xfrm>
            <a:off x="1344023" y="448348"/>
            <a:ext cx="1984839"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5.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文本渲染</a:t>
            </a:r>
          </a:p>
        </p:txBody>
      </p:sp>
      <p:sp>
        <p:nvSpPr>
          <p:cNvPr id="3" name="矩形 2">
            <a:extLst>
              <a:ext uri="{FF2B5EF4-FFF2-40B4-BE49-F238E27FC236}">
                <a16:creationId xmlns:a16="http://schemas.microsoft.com/office/drawing/2014/main" id="{16E1C017-37EE-419C-A699-B2177E183A2A}"/>
              </a:ext>
            </a:extLst>
          </p:cNvPr>
          <p:cNvSpPr/>
          <p:nvPr/>
        </p:nvSpPr>
        <p:spPr>
          <a:xfrm>
            <a:off x="1344023" y="922057"/>
            <a:ext cx="1107996" cy="369332"/>
          </a:xfrm>
          <a:prstGeom prst="rect">
            <a:avLst/>
          </a:prstGeom>
        </p:spPr>
        <p:txBody>
          <a:bodyPr wrap="none">
            <a:spAutoFit/>
          </a:bodyPr>
          <a:lstStyle/>
          <a:p>
            <a:pPr lvl="0"/>
            <a:r>
              <a:rPr lang="zh-CN" altLang="en-US" b="1" dirty="0">
                <a:solidFill>
                  <a:prstClr val="black"/>
                </a:solidFill>
                <a:latin typeface="等线 Light" panose="02010600030101010101" pitchFamily="2" charset="-122"/>
                <a:ea typeface="等线 Light" panose="02010600030101010101" pitchFamily="2" charset="-122"/>
                <a:cs typeface="+mn-ea"/>
                <a:sym typeface="+mn-lt"/>
              </a:rPr>
              <a:t>内容介绍</a:t>
            </a:r>
          </a:p>
        </p:txBody>
      </p:sp>
      <p:sp>
        <p:nvSpPr>
          <p:cNvPr id="4" name="椭圆 3">
            <a:extLst>
              <a:ext uri="{FF2B5EF4-FFF2-40B4-BE49-F238E27FC236}">
                <a16:creationId xmlns:a16="http://schemas.microsoft.com/office/drawing/2014/main" id="{DEF98F10-3891-45EB-B866-77232AD4B855}"/>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93039A9E-2242-4F2E-B736-8E69C37BD905}"/>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7BE1AFAB-0241-4B05-810B-2608F7BEBE7B}"/>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5F0AA80F-2C80-48B8-BCF0-DB5F0A3FB76E}"/>
              </a:ext>
            </a:extLst>
          </p:cNvPr>
          <p:cNvPicPr>
            <a:picLocks noChangeAspect="1"/>
          </p:cNvPicPr>
          <p:nvPr/>
        </p:nvPicPr>
        <p:blipFill>
          <a:blip r:embed="rId2"/>
          <a:stretch>
            <a:fillRect/>
          </a:stretch>
        </p:blipFill>
        <p:spPr>
          <a:xfrm>
            <a:off x="5340780" y="1571611"/>
            <a:ext cx="6115095" cy="3714777"/>
          </a:xfrm>
          <a:prstGeom prst="rect">
            <a:avLst/>
          </a:prstGeom>
        </p:spPr>
      </p:pic>
      <p:sp>
        <p:nvSpPr>
          <p:cNvPr id="11" name="矩形 10">
            <a:extLst>
              <a:ext uri="{FF2B5EF4-FFF2-40B4-BE49-F238E27FC236}">
                <a16:creationId xmlns:a16="http://schemas.microsoft.com/office/drawing/2014/main" id="{B01A0B52-84AD-4E59-B98E-CF75C4609A61}"/>
              </a:ext>
            </a:extLst>
          </p:cNvPr>
          <p:cNvSpPr/>
          <p:nvPr/>
        </p:nvSpPr>
        <p:spPr>
          <a:xfrm>
            <a:off x="830527" y="2336551"/>
            <a:ext cx="3750129" cy="2031325"/>
          </a:xfrm>
          <a:prstGeom prst="rect">
            <a:avLst/>
          </a:prstGeom>
        </p:spPr>
        <p:txBody>
          <a:bodyPr wrap="square">
            <a:spAutoFit/>
          </a:bodyPr>
          <a:lstStyle/>
          <a:p>
            <a:pPr indent="266700" algn="just">
              <a:spcAft>
                <a:spcPts val="0"/>
              </a:spcAft>
            </a:pPr>
            <a:r>
              <a:rPr lang="en-US" altLang="zh-CN" b="1" kern="100" dirty="0" err="1">
                <a:solidFill>
                  <a:schemeClr val="accent5">
                    <a:lumMod val="75000"/>
                  </a:schemeClr>
                </a:solidFill>
                <a:latin typeface="等线" panose="02010600030101010101" pitchFamily="2" charset="-122"/>
                <a:ea typeface="等线" panose="02010600030101010101" pitchFamily="2" charset="-122"/>
                <a:cs typeface="Times New Roman" panose="02020603050405020304" pitchFamily="18" charset="0"/>
              </a:rPr>
              <a:t>Freetype</a:t>
            </a:r>
            <a:r>
              <a:rPr lang="zh-CN" altLang="zh-CN" kern="100" dirty="0">
                <a:latin typeface="等线" panose="02010600030101010101" pitchFamily="2" charset="-122"/>
                <a:ea typeface="等线" panose="02010600030101010101" pitchFamily="2" charset="-122"/>
                <a:cs typeface="Times New Roman" panose="02020603050405020304" pitchFamily="18" charset="0"/>
              </a:rPr>
              <a:t>是一个能够用于加载字体并将其渲染到位图以及提供多种字体相关操作的软件开发库。基于</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Freetype</a:t>
            </a:r>
            <a:r>
              <a:rPr lang="zh-CN" altLang="zh-CN" kern="100" dirty="0">
                <a:latin typeface="等线" panose="02010600030101010101" pitchFamily="2" charset="-122"/>
                <a:ea typeface="等线" panose="02010600030101010101" pitchFamily="2" charset="-122"/>
                <a:cs typeface="Times New Roman" panose="02020603050405020304" pitchFamily="18" charset="0"/>
              </a:rPr>
              <a:t>库我们实现了文本渲染的基本方法，可以定义字体格式，字体大小、位置和颜色来方便地实现需要的效果。</a:t>
            </a:r>
          </a:p>
        </p:txBody>
      </p:sp>
      <p:sp>
        <p:nvSpPr>
          <p:cNvPr id="12" name="矩形 11">
            <a:extLst>
              <a:ext uri="{FF2B5EF4-FFF2-40B4-BE49-F238E27FC236}">
                <a16:creationId xmlns:a16="http://schemas.microsoft.com/office/drawing/2014/main" id="{2D3ACE18-E0CB-423F-BDE2-47B2BB4BF0D9}"/>
              </a:ext>
            </a:extLst>
          </p:cNvPr>
          <p:cNvSpPr/>
          <p:nvPr/>
        </p:nvSpPr>
        <p:spPr>
          <a:xfrm>
            <a:off x="736125" y="1804696"/>
            <a:ext cx="4378122" cy="369332"/>
          </a:xfrm>
          <a:prstGeom prst="rect">
            <a:avLst/>
          </a:prstGeom>
        </p:spPr>
        <p:txBody>
          <a:bodyPr wrap="none">
            <a:spAutoFit/>
          </a:bodyPr>
          <a:lstStyle/>
          <a:p>
            <a:pPr indent="2667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最终效果：</a:t>
            </a:r>
            <a:r>
              <a:rPr lang="zh-CN" altLang="zh-CN" kern="100" dirty="0">
                <a:latin typeface="等线" panose="02010600030101010101" pitchFamily="2" charset="-122"/>
                <a:ea typeface="等线" panose="02010600030101010101" pitchFamily="2" charset="-122"/>
                <a:cs typeface="Times New Roman" panose="02020603050405020304" pitchFamily="18" charset="0"/>
              </a:rPr>
              <a:t>实现英文平面文字的显示。</a:t>
            </a:r>
          </a:p>
        </p:txBody>
      </p:sp>
    </p:spTree>
    <p:extLst>
      <p:ext uri="{BB962C8B-B14F-4D97-AF65-F5344CB8AC3E}">
        <p14:creationId xmlns:p14="http://schemas.microsoft.com/office/powerpoint/2010/main" val="124502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5667AE-7FF5-4F8E-AD92-CA5B5FB6FE03}"/>
              </a:ext>
            </a:extLst>
          </p:cNvPr>
          <p:cNvSpPr/>
          <p:nvPr/>
        </p:nvSpPr>
        <p:spPr>
          <a:xfrm>
            <a:off x="1344023" y="448348"/>
            <a:ext cx="2343911"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6.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光照及阴影</a:t>
            </a:r>
          </a:p>
        </p:txBody>
      </p:sp>
      <p:sp>
        <p:nvSpPr>
          <p:cNvPr id="3" name="矩形 2">
            <a:extLst>
              <a:ext uri="{FF2B5EF4-FFF2-40B4-BE49-F238E27FC236}">
                <a16:creationId xmlns:a16="http://schemas.microsoft.com/office/drawing/2014/main" id="{2761D3BF-6AC9-4323-ADE8-D395B76CE761}"/>
              </a:ext>
            </a:extLst>
          </p:cNvPr>
          <p:cNvSpPr/>
          <p:nvPr/>
        </p:nvSpPr>
        <p:spPr>
          <a:xfrm>
            <a:off x="1344023" y="922057"/>
            <a:ext cx="1460656"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6.1 </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普通光照</a:t>
            </a:r>
          </a:p>
        </p:txBody>
      </p:sp>
      <p:sp>
        <p:nvSpPr>
          <p:cNvPr id="4" name="椭圆 3">
            <a:extLst>
              <a:ext uri="{FF2B5EF4-FFF2-40B4-BE49-F238E27FC236}">
                <a16:creationId xmlns:a16="http://schemas.microsoft.com/office/drawing/2014/main" id="{2D92D7F0-3DB4-4E9C-A606-9473EE27ACC1}"/>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584F7979-4303-45B6-BC3D-651613ACF054}"/>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787342F3-64D1-451F-B721-30159D05A708}"/>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547FB306-A0C8-4B60-8A35-81122D058408}"/>
              </a:ext>
            </a:extLst>
          </p:cNvPr>
          <p:cNvPicPr>
            <a:picLocks noChangeAspect="1"/>
          </p:cNvPicPr>
          <p:nvPr/>
        </p:nvPicPr>
        <p:blipFill rotWithShape="1">
          <a:blip r:embed="rId2"/>
          <a:srcRect t="8095"/>
          <a:stretch/>
        </p:blipFill>
        <p:spPr>
          <a:xfrm>
            <a:off x="2265565" y="1373996"/>
            <a:ext cx="7313863" cy="4083312"/>
          </a:xfrm>
          <a:prstGeom prst="rect">
            <a:avLst/>
          </a:prstGeom>
        </p:spPr>
      </p:pic>
      <p:sp>
        <p:nvSpPr>
          <p:cNvPr id="11" name="矩形 10">
            <a:extLst>
              <a:ext uri="{FF2B5EF4-FFF2-40B4-BE49-F238E27FC236}">
                <a16:creationId xmlns:a16="http://schemas.microsoft.com/office/drawing/2014/main" id="{F178110B-A77A-42CF-8CFF-91E536D85671}"/>
              </a:ext>
            </a:extLst>
          </p:cNvPr>
          <p:cNvSpPr/>
          <p:nvPr/>
        </p:nvSpPr>
        <p:spPr>
          <a:xfrm>
            <a:off x="2804679" y="5723665"/>
            <a:ext cx="5032147" cy="646331"/>
          </a:xfrm>
          <a:prstGeom prst="rect">
            <a:avLst/>
          </a:prstGeom>
        </p:spPr>
        <p:txBody>
          <a:bodyPr wrap="none">
            <a:spAutoFit/>
          </a:bodyPr>
          <a:lstStyle/>
          <a:p>
            <a:r>
              <a:rPr lang="zh-CN" altLang="zh-CN" dirty="0">
                <a:ea typeface="等线" panose="02010600030101010101" pitchFamily="2" charset="-122"/>
                <a:cs typeface="Times New Roman" panose="02020603050405020304" pitchFamily="18" charset="0"/>
              </a:rPr>
              <a:t>对于太阳采用的普通光照，仅仅添加了环境光。</a:t>
            </a:r>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图为小行星带在太阳光下的情况。</a:t>
            </a:r>
            <a:endParaRPr lang="zh-CN" altLang="en-US" dirty="0"/>
          </a:p>
        </p:txBody>
      </p:sp>
    </p:spTree>
    <p:extLst>
      <p:ext uri="{BB962C8B-B14F-4D97-AF65-F5344CB8AC3E}">
        <p14:creationId xmlns:p14="http://schemas.microsoft.com/office/powerpoint/2010/main" val="897898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4C20EBE-4B4E-4839-B19B-2C40BC86E1D7}"/>
              </a:ext>
            </a:extLst>
          </p:cNvPr>
          <p:cNvSpPr/>
          <p:nvPr/>
        </p:nvSpPr>
        <p:spPr>
          <a:xfrm>
            <a:off x="1344023" y="448348"/>
            <a:ext cx="2343911"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6.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光照及阴影</a:t>
            </a:r>
          </a:p>
        </p:txBody>
      </p:sp>
      <p:sp>
        <p:nvSpPr>
          <p:cNvPr id="3" name="矩形 2">
            <a:extLst>
              <a:ext uri="{FF2B5EF4-FFF2-40B4-BE49-F238E27FC236}">
                <a16:creationId xmlns:a16="http://schemas.microsoft.com/office/drawing/2014/main" id="{8918681C-2307-4F3E-BCEC-5E3FC1882509}"/>
              </a:ext>
            </a:extLst>
          </p:cNvPr>
          <p:cNvSpPr/>
          <p:nvPr/>
        </p:nvSpPr>
        <p:spPr>
          <a:xfrm>
            <a:off x="1344023" y="922057"/>
            <a:ext cx="1375698"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6.2 PCF</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阴影</a:t>
            </a:r>
          </a:p>
        </p:txBody>
      </p:sp>
      <p:sp>
        <p:nvSpPr>
          <p:cNvPr id="4" name="椭圆 3">
            <a:extLst>
              <a:ext uri="{FF2B5EF4-FFF2-40B4-BE49-F238E27FC236}">
                <a16:creationId xmlns:a16="http://schemas.microsoft.com/office/drawing/2014/main" id="{E408C352-AE81-4B8A-9173-DBAB8E45B78C}"/>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4ADA69CF-885B-459D-BFC1-921AE2C31234}"/>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B5F31D2E-F311-438A-8030-514A26C8D9E7}"/>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64873F7-846A-48B0-A9EF-3C17AC907511}"/>
              </a:ext>
            </a:extLst>
          </p:cNvPr>
          <p:cNvSpPr/>
          <p:nvPr/>
        </p:nvSpPr>
        <p:spPr>
          <a:xfrm>
            <a:off x="2804679" y="5723665"/>
            <a:ext cx="6417141" cy="646331"/>
          </a:xfrm>
          <a:prstGeom prst="rect">
            <a:avLst/>
          </a:prstGeom>
        </p:spPr>
        <p:txBody>
          <a:bodyPr wrap="none">
            <a:spAutoFit/>
          </a:bodyPr>
          <a:lstStyle/>
          <a:p>
            <a:r>
              <a:rPr lang="zh-CN" altLang="zh-CN" dirty="0">
                <a:latin typeface="等线" panose="02010600030101010101" pitchFamily="2" charset="-122"/>
                <a:ea typeface="等线" panose="02010600030101010101" pitchFamily="2" charset="-122"/>
              </a:rPr>
              <a:t>在原来的普通阴影上面，我们对深度图的周围纹理进行采样，</a:t>
            </a:r>
            <a:endParaRPr lang="en-US" altLang="zh-CN" dirty="0">
              <a:latin typeface="等线" panose="02010600030101010101" pitchFamily="2" charset="-122"/>
              <a:ea typeface="等线" panose="02010600030101010101" pitchFamily="2" charset="-122"/>
            </a:endParaRPr>
          </a:p>
          <a:p>
            <a:r>
              <a:rPr lang="zh-CN" altLang="zh-CN" dirty="0">
                <a:latin typeface="等线" panose="02010600030101010101" pitchFamily="2" charset="-122"/>
                <a:ea typeface="等线" panose="02010600030101010101" pitchFamily="2" charset="-122"/>
              </a:rPr>
              <a:t>然后对它们进行一个简单的平均即可。</a:t>
            </a:r>
          </a:p>
        </p:txBody>
      </p:sp>
      <p:pic>
        <p:nvPicPr>
          <p:cNvPr id="9" name="图片 8">
            <a:extLst>
              <a:ext uri="{FF2B5EF4-FFF2-40B4-BE49-F238E27FC236}">
                <a16:creationId xmlns:a16="http://schemas.microsoft.com/office/drawing/2014/main" id="{E7D4E197-55A0-42C6-BEB2-23955376C9D9}"/>
              </a:ext>
            </a:extLst>
          </p:cNvPr>
          <p:cNvPicPr>
            <a:picLocks noChangeAspect="1"/>
          </p:cNvPicPr>
          <p:nvPr/>
        </p:nvPicPr>
        <p:blipFill>
          <a:blip r:embed="rId2"/>
          <a:stretch>
            <a:fillRect/>
          </a:stretch>
        </p:blipFill>
        <p:spPr>
          <a:xfrm>
            <a:off x="2325478" y="1445277"/>
            <a:ext cx="7139077" cy="4015034"/>
          </a:xfrm>
          <a:prstGeom prst="rect">
            <a:avLst/>
          </a:prstGeom>
        </p:spPr>
      </p:pic>
    </p:spTree>
    <p:extLst>
      <p:ext uri="{BB962C8B-B14F-4D97-AF65-F5344CB8AC3E}">
        <p14:creationId xmlns:p14="http://schemas.microsoft.com/office/powerpoint/2010/main" val="2967877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BB76C4-C575-4517-9135-5DD6A857A555}"/>
              </a:ext>
            </a:extLst>
          </p:cNvPr>
          <p:cNvSpPr/>
          <p:nvPr/>
        </p:nvSpPr>
        <p:spPr>
          <a:xfrm>
            <a:off x="1344023" y="448348"/>
            <a:ext cx="2343911"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6.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光照及阴影</a:t>
            </a:r>
          </a:p>
        </p:txBody>
      </p:sp>
      <p:sp>
        <p:nvSpPr>
          <p:cNvPr id="3" name="矩形 2">
            <a:extLst>
              <a:ext uri="{FF2B5EF4-FFF2-40B4-BE49-F238E27FC236}">
                <a16:creationId xmlns:a16="http://schemas.microsoft.com/office/drawing/2014/main" id="{6EF8A023-A227-4014-9B22-41D9C0125CED}"/>
              </a:ext>
            </a:extLst>
          </p:cNvPr>
          <p:cNvSpPr/>
          <p:nvPr/>
        </p:nvSpPr>
        <p:spPr>
          <a:xfrm>
            <a:off x="1344023" y="922057"/>
            <a:ext cx="5336717"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6.3 Bloom</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高级光照，</a:t>
            </a:r>
            <a:r>
              <a:rPr lang="en-US" altLang="zh-CN" b="1" dirty="0">
                <a:solidFill>
                  <a:prstClr val="black"/>
                </a:solidFill>
                <a:latin typeface="等线 Light" panose="02010600030101010101" pitchFamily="2" charset="-122"/>
                <a:ea typeface="等线 Light" panose="02010600030101010101" pitchFamily="2" charset="-122"/>
                <a:cs typeface="+mn-ea"/>
                <a:sym typeface="+mn-lt"/>
              </a:rPr>
              <a:t>HDR</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a:t>
            </a:r>
            <a:r>
              <a:rPr lang="en-US" altLang="zh-CN" b="1" dirty="0">
                <a:solidFill>
                  <a:prstClr val="black"/>
                </a:solidFill>
                <a:latin typeface="等线 Light" panose="02010600030101010101" pitchFamily="2" charset="-122"/>
                <a:ea typeface="等线 Light" panose="02010600030101010101" pitchFamily="2" charset="-122"/>
                <a:cs typeface="+mn-ea"/>
                <a:sym typeface="+mn-lt"/>
              </a:rPr>
              <a:t>gamma</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校正，高斯模糊</a:t>
            </a:r>
          </a:p>
        </p:txBody>
      </p:sp>
      <p:sp>
        <p:nvSpPr>
          <p:cNvPr id="4" name="椭圆 3">
            <a:extLst>
              <a:ext uri="{FF2B5EF4-FFF2-40B4-BE49-F238E27FC236}">
                <a16:creationId xmlns:a16="http://schemas.microsoft.com/office/drawing/2014/main" id="{802697AF-F411-4CB1-BF9F-2E43BB044688}"/>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E2DB75FE-1909-4291-86B0-DA7ADC58F54D}"/>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4B4F4CC4-F3C1-4B71-966F-1A37ADECF5CE}"/>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698E7B3B-DEE6-4148-9BD4-0DA1BD181C15}"/>
              </a:ext>
            </a:extLst>
          </p:cNvPr>
          <p:cNvPicPr>
            <a:picLocks noChangeAspect="1"/>
          </p:cNvPicPr>
          <p:nvPr/>
        </p:nvPicPr>
        <p:blipFill rotWithShape="1">
          <a:blip r:embed="rId2"/>
          <a:srcRect l="26385" r="25356"/>
          <a:stretch/>
        </p:blipFill>
        <p:spPr>
          <a:xfrm>
            <a:off x="7505700" y="1521966"/>
            <a:ext cx="3735904" cy="4046068"/>
          </a:xfrm>
          <a:prstGeom prst="rect">
            <a:avLst/>
          </a:prstGeom>
        </p:spPr>
      </p:pic>
      <p:sp>
        <p:nvSpPr>
          <p:cNvPr id="10" name="矩形 9">
            <a:extLst>
              <a:ext uri="{FF2B5EF4-FFF2-40B4-BE49-F238E27FC236}">
                <a16:creationId xmlns:a16="http://schemas.microsoft.com/office/drawing/2014/main" id="{080B3911-C39B-4F6C-9030-62D50512C2C0}"/>
              </a:ext>
            </a:extLst>
          </p:cNvPr>
          <p:cNvSpPr/>
          <p:nvPr/>
        </p:nvSpPr>
        <p:spPr>
          <a:xfrm>
            <a:off x="1088572" y="1291389"/>
            <a:ext cx="6096000" cy="4524315"/>
          </a:xfrm>
          <a:prstGeom prst="rect">
            <a:avLst/>
          </a:prstGeom>
        </p:spPr>
        <p:txBody>
          <a:bodyPr>
            <a:spAutoFit/>
          </a:bodyPr>
          <a:lstStyle/>
          <a:p>
            <a:pPr marL="2667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基本思想如下：</a:t>
            </a:r>
          </a:p>
          <a:p>
            <a:pPr marL="2667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kern="100" dirty="0">
                <a:latin typeface="等线" panose="02010600030101010101" pitchFamily="2" charset="-122"/>
                <a:ea typeface="等线" panose="02010600030101010101" pitchFamily="2" charset="-122"/>
                <a:cs typeface="Times New Roman" panose="02020603050405020304" pitchFamily="18" charset="0"/>
              </a:rPr>
              <a:t>）首先获得</a:t>
            </a:r>
            <a:r>
              <a:rPr lang="en-US" altLang="zh-CN" kern="100" dirty="0">
                <a:latin typeface="等线" panose="02010600030101010101" pitchFamily="2" charset="-122"/>
                <a:ea typeface="等线" panose="02010600030101010101" pitchFamily="2" charset="-122"/>
                <a:cs typeface="Times New Roman" panose="02020603050405020304" pitchFamily="18" charset="0"/>
              </a:rPr>
              <a:t>HDR</a:t>
            </a:r>
            <a:r>
              <a:rPr lang="zh-CN" altLang="zh-CN" kern="100" dirty="0">
                <a:latin typeface="等线" panose="02010600030101010101" pitchFamily="2" charset="-122"/>
                <a:ea typeface="等线" panose="02010600030101010101" pitchFamily="2" charset="-122"/>
                <a:cs typeface="Times New Roman" panose="02020603050405020304" pitchFamily="18" charset="0"/>
              </a:rPr>
              <a:t>颜色缓冲纹理，提取所有超出一定亮度的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fragment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。在着色器中，我们使用对于光照超过一定限度的则把它设置为</a:t>
            </a:r>
            <a:r>
              <a:rPr lang="zh-CN" altLang="zh-CN" kern="100" dirty="0">
                <a:highlight>
                  <a:srgbClr val="FFFF00"/>
                </a:highlight>
                <a:latin typeface="等线" panose="02010600030101010101" pitchFamily="2" charset="-122"/>
                <a:ea typeface="等线" panose="02010600030101010101" pitchFamily="2" charset="-122"/>
                <a:cs typeface="Times New Roman" panose="02020603050405020304" pitchFamily="18" charset="0"/>
              </a:rPr>
              <a:t>（设置为什么？）</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）接下来将这个超过一定亮度阈限的纹理进行模糊。</a:t>
            </a:r>
          </a:p>
          <a:p>
            <a:pPr marL="266700"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kern="100" dirty="0">
                <a:latin typeface="等线" panose="02010600030101010101" pitchFamily="2" charset="-122"/>
                <a:ea typeface="等线" panose="02010600030101010101" pitchFamily="2" charset="-122"/>
                <a:cs typeface="Times New Roman" panose="02020603050405020304" pitchFamily="18" charset="0"/>
              </a:rPr>
              <a:t>）最终的被模糊化的纹理就是我们用来获得发出光晕效果的东西。这个已模糊的纹理要添加到原来的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HDR</a:t>
            </a:r>
            <a:r>
              <a:rPr lang="zh-CN" altLang="zh-CN" kern="100" dirty="0">
                <a:latin typeface="等线" panose="02010600030101010101" pitchFamily="2" charset="-122"/>
                <a:ea typeface="等线" panose="02010600030101010101" pitchFamily="2" charset="-122"/>
                <a:cs typeface="Times New Roman" panose="02020603050405020304" pitchFamily="18" charset="0"/>
              </a:rPr>
              <a:t>场景纹理的上部。因为模糊过滤器的应用明亮区域发出光晕，所以明亮区域在长和宽上都有所扩展。</a:t>
            </a:r>
          </a:p>
          <a:p>
            <a:pPr marL="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通过判断当前储存在</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FragColor</a:t>
            </a:r>
            <a:r>
              <a:rPr lang="zh-CN" altLang="zh-CN" kern="100" dirty="0">
                <a:latin typeface="等线" panose="02010600030101010101" pitchFamily="2" charset="-122"/>
                <a:ea typeface="等线" panose="02010600030101010101" pitchFamily="2" charset="-122"/>
                <a:cs typeface="Times New Roman" panose="02020603050405020304" pitchFamily="18" charset="0"/>
              </a:rPr>
              <a:t>的东西来决定它的亮度是否超过了一定阈限，我们可以知道是否要将其亮度设置为黑色或者是该颜色。</a:t>
            </a:r>
          </a:p>
          <a:p>
            <a:pPr marL="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最后一个技术点是使用高斯模糊来对得到的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HDR</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进行模糊。</a:t>
            </a:r>
          </a:p>
          <a:p>
            <a:pPr marL="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在最后将模糊化以后的帧缓存与原本的帧缓存合起来的适合进行</a:t>
            </a:r>
            <a:r>
              <a:rPr lang="en-US" altLang="zh-CN" kern="100" dirty="0">
                <a:latin typeface="等线" panose="02010600030101010101" pitchFamily="2" charset="-122"/>
                <a:ea typeface="等线" panose="02010600030101010101" pitchFamily="2" charset="-122"/>
                <a:cs typeface="Times New Roman" panose="02020603050405020304" pitchFamily="18" charset="0"/>
              </a:rPr>
              <a:t>gamma</a:t>
            </a:r>
            <a:r>
              <a:rPr lang="zh-CN" altLang="zh-CN" kern="100" dirty="0">
                <a:latin typeface="等线" panose="02010600030101010101" pitchFamily="2" charset="-122"/>
                <a:ea typeface="等线" panose="02010600030101010101" pitchFamily="2" charset="-122"/>
                <a:cs typeface="Times New Roman" panose="02020603050405020304" pitchFamily="18" charset="0"/>
              </a:rPr>
              <a:t>校正来获得更好的效果。</a:t>
            </a:r>
          </a:p>
        </p:txBody>
      </p:sp>
    </p:spTree>
    <p:extLst>
      <p:ext uri="{BB962C8B-B14F-4D97-AF65-F5344CB8AC3E}">
        <p14:creationId xmlns:p14="http://schemas.microsoft.com/office/powerpoint/2010/main" val="3213059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E668B72-5EB1-4F16-81B8-C5D708EDC79C}"/>
              </a:ext>
            </a:extLst>
          </p:cNvPr>
          <p:cNvSpPr/>
          <p:nvPr/>
        </p:nvSpPr>
        <p:spPr>
          <a:xfrm>
            <a:off x="1344023" y="448348"/>
            <a:ext cx="2343911"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6.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光照及阴影</a:t>
            </a:r>
          </a:p>
        </p:txBody>
      </p:sp>
      <p:sp>
        <p:nvSpPr>
          <p:cNvPr id="3" name="矩形 2">
            <a:extLst>
              <a:ext uri="{FF2B5EF4-FFF2-40B4-BE49-F238E27FC236}">
                <a16:creationId xmlns:a16="http://schemas.microsoft.com/office/drawing/2014/main" id="{792E664B-4456-4107-BC9C-4CABFDAD2384}"/>
              </a:ext>
            </a:extLst>
          </p:cNvPr>
          <p:cNvSpPr/>
          <p:nvPr/>
        </p:nvSpPr>
        <p:spPr>
          <a:xfrm>
            <a:off x="1344023" y="922057"/>
            <a:ext cx="5336717"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6.3 Bloom</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高级光照，</a:t>
            </a:r>
            <a:r>
              <a:rPr lang="en-US" altLang="zh-CN" b="1" dirty="0">
                <a:solidFill>
                  <a:prstClr val="black"/>
                </a:solidFill>
                <a:latin typeface="等线 Light" panose="02010600030101010101" pitchFamily="2" charset="-122"/>
                <a:ea typeface="等线 Light" panose="02010600030101010101" pitchFamily="2" charset="-122"/>
                <a:cs typeface="+mn-ea"/>
                <a:sym typeface="+mn-lt"/>
              </a:rPr>
              <a:t>HDR</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a:t>
            </a:r>
            <a:r>
              <a:rPr lang="en-US" altLang="zh-CN" b="1" dirty="0">
                <a:solidFill>
                  <a:prstClr val="black"/>
                </a:solidFill>
                <a:latin typeface="等线 Light" panose="02010600030101010101" pitchFamily="2" charset="-122"/>
                <a:ea typeface="等线 Light" panose="02010600030101010101" pitchFamily="2" charset="-122"/>
                <a:cs typeface="+mn-ea"/>
                <a:sym typeface="+mn-lt"/>
              </a:rPr>
              <a:t>gamma</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校正，高斯模糊</a:t>
            </a:r>
          </a:p>
        </p:txBody>
      </p:sp>
      <p:sp>
        <p:nvSpPr>
          <p:cNvPr id="4" name="椭圆 3">
            <a:extLst>
              <a:ext uri="{FF2B5EF4-FFF2-40B4-BE49-F238E27FC236}">
                <a16:creationId xmlns:a16="http://schemas.microsoft.com/office/drawing/2014/main" id="{28B0B875-4685-452D-AAA9-3F9C0DB3343F}"/>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A18200C8-A90A-4B96-9788-415D5AF6B274}"/>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E576D435-B91E-4C6C-95B2-E3CF91B9D8EB}"/>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85CD3E13-EEA1-4257-9272-DB5904380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712" y="1395767"/>
            <a:ext cx="4161288" cy="2523620"/>
          </a:xfrm>
          <a:prstGeom prst="rect">
            <a:avLst/>
          </a:prstGeom>
        </p:spPr>
      </p:pic>
      <p:pic>
        <p:nvPicPr>
          <p:cNvPr id="12" name="图片 11">
            <a:extLst>
              <a:ext uri="{FF2B5EF4-FFF2-40B4-BE49-F238E27FC236}">
                <a16:creationId xmlns:a16="http://schemas.microsoft.com/office/drawing/2014/main" id="{0408EA1F-72B9-4ED0-98D7-56706ED5E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712" y="3901098"/>
            <a:ext cx="2750004" cy="2360936"/>
          </a:xfrm>
          <a:prstGeom prst="rect">
            <a:avLst/>
          </a:prstGeom>
        </p:spPr>
      </p:pic>
      <p:pic>
        <p:nvPicPr>
          <p:cNvPr id="16" name="图片 15">
            <a:extLst>
              <a:ext uri="{FF2B5EF4-FFF2-40B4-BE49-F238E27FC236}">
                <a16:creationId xmlns:a16="http://schemas.microsoft.com/office/drawing/2014/main" id="{F849C65D-C5F9-45D3-86F9-F9C9222269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740" y="3919387"/>
            <a:ext cx="2750003" cy="2351727"/>
          </a:xfrm>
          <a:prstGeom prst="rect">
            <a:avLst/>
          </a:prstGeom>
        </p:spPr>
      </p:pic>
      <p:pic>
        <p:nvPicPr>
          <p:cNvPr id="18" name="图片 17">
            <a:extLst>
              <a:ext uri="{FF2B5EF4-FFF2-40B4-BE49-F238E27FC236}">
                <a16:creationId xmlns:a16="http://schemas.microsoft.com/office/drawing/2014/main" id="{A8FD2031-03F8-4735-B74B-9751CFF43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395767"/>
            <a:ext cx="3841290" cy="2529342"/>
          </a:xfrm>
          <a:prstGeom prst="rect">
            <a:avLst/>
          </a:prstGeom>
        </p:spPr>
      </p:pic>
      <p:pic>
        <p:nvPicPr>
          <p:cNvPr id="20" name="图片 19">
            <a:extLst>
              <a:ext uri="{FF2B5EF4-FFF2-40B4-BE49-F238E27FC236}">
                <a16:creationId xmlns:a16="http://schemas.microsoft.com/office/drawing/2014/main" id="{6AD7C6A3-D12D-41A7-BA18-7EF1CF8C6F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2632" y="3919387"/>
            <a:ext cx="2564402" cy="2342647"/>
          </a:xfrm>
          <a:prstGeom prst="rect">
            <a:avLst/>
          </a:prstGeom>
        </p:spPr>
      </p:pic>
    </p:spTree>
    <p:extLst>
      <p:ext uri="{BB962C8B-B14F-4D97-AF65-F5344CB8AC3E}">
        <p14:creationId xmlns:p14="http://schemas.microsoft.com/office/powerpoint/2010/main" val="2910777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3DD0C2A-2E10-4D94-AC93-64A8A1A795E0}"/>
              </a:ext>
            </a:extLst>
          </p:cNvPr>
          <p:cNvSpPr/>
          <p:nvPr/>
        </p:nvSpPr>
        <p:spPr>
          <a:xfrm>
            <a:off x="1344023" y="448348"/>
            <a:ext cx="1984839"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7.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粒子系统</a:t>
            </a:r>
          </a:p>
        </p:txBody>
      </p:sp>
      <p:sp>
        <p:nvSpPr>
          <p:cNvPr id="4" name="矩形 3">
            <a:extLst>
              <a:ext uri="{FF2B5EF4-FFF2-40B4-BE49-F238E27FC236}">
                <a16:creationId xmlns:a16="http://schemas.microsoft.com/office/drawing/2014/main" id="{4B39FF6B-E72F-4B1D-AAD4-8295A61A34DA}"/>
              </a:ext>
            </a:extLst>
          </p:cNvPr>
          <p:cNvSpPr/>
          <p:nvPr/>
        </p:nvSpPr>
        <p:spPr>
          <a:xfrm>
            <a:off x="1344023" y="922057"/>
            <a:ext cx="1922321"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7.1 </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模拟太阳热浪</a:t>
            </a:r>
          </a:p>
        </p:txBody>
      </p:sp>
      <p:sp>
        <p:nvSpPr>
          <p:cNvPr id="5" name="椭圆 4">
            <a:extLst>
              <a:ext uri="{FF2B5EF4-FFF2-40B4-BE49-F238E27FC236}">
                <a16:creationId xmlns:a16="http://schemas.microsoft.com/office/drawing/2014/main" id="{A503A460-56DA-45FA-AFE0-8CA2275846C6}"/>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6" name="椭圆 5">
            <a:extLst>
              <a:ext uri="{FF2B5EF4-FFF2-40B4-BE49-F238E27FC236}">
                <a16:creationId xmlns:a16="http://schemas.microsoft.com/office/drawing/2014/main" id="{B59CAD96-2756-4C29-82B4-31EA9A39E8C2}"/>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7" name="直接连接符 6">
            <a:extLst>
              <a:ext uri="{FF2B5EF4-FFF2-40B4-BE49-F238E27FC236}">
                <a16:creationId xmlns:a16="http://schemas.microsoft.com/office/drawing/2014/main" id="{67F09662-E476-459C-9924-355DC1E3EF47}"/>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E74DF70-59C6-420D-BB85-940B2A26F6F0}"/>
              </a:ext>
            </a:extLst>
          </p:cNvPr>
          <p:cNvSpPr/>
          <p:nvPr/>
        </p:nvSpPr>
        <p:spPr>
          <a:xfrm>
            <a:off x="969695" y="1674674"/>
            <a:ext cx="3434442" cy="1754326"/>
          </a:xfrm>
          <a:prstGeom prst="rect">
            <a:avLst/>
          </a:prstGeom>
        </p:spPr>
        <p:txBody>
          <a:bodyPr wrap="square">
            <a:spAutoFit/>
          </a:bodyPr>
          <a:lstStyle/>
          <a:p>
            <a:r>
              <a:rPr lang="zh-CN" altLang="zh-CN" b="1" dirty="0">
                <a:ea typeface="等线" panose="02010600030101010101" pitchFamily="2" charset="-122"/>
                <a:cs typeface="Times New Roman" panose="02020603050405020304" pitchFamily="18" charset="0"/>
              </a:rPr>
              <a:t>粒子系统</a:t>
            </a:r>
            <a:r>
              <a:rPr lang="zh-CN" altLang="zh-CN" dirty="0">
                <a:ea typeface="等线" panose="02010600030101010101" pitchFamily="2" charset="-122"/>
                <a:cs typeface="Times New Roman" panose="02020603050405020304" pitchFamily="18" charset="0"/>
              </a:rPr>
              <a:t>本质是由大量的微粒组成的系统结构，一个微粒就是一个区域纹理透明的小四边形，通过持续不断地产生新的微粒，伴随旧的微粒逐渐消亡，可以渲染出丰富有趣的效果。</a:t>
            </a:r>
            <a:endParaRPr lang="zh-CN" altLang="en-US" dirty="0"/>
          </a:p>
        </p:txBody>
      </p:sp>
      <p:sp>
        <p:nvSpPr>
          <p:cNvPr id="11" name="矩形 10">
            <a:extLst>
              <a:ext uri="{FF2B5EF4-FFF2-40B4-BE49-F238E27FC236}">
                <a16:creationId xmlns:a16="http://schemas.microsoft.com/office/drawing/2014/main" id="{F5A04B1F-3F61-4E22-9E5A-A95D4E0C08F9}"/>
              </a:ext>
            </a:extLst>
          </p:cNvPr>
          <p:cNvSpPr/>
          <p:nvPr/>
        </p:nvSpPr>
        <p:spPr>
          <a:xfrm>
            <a:off x="969695" y="3627619"/>
            <a:ext cx="3526971" cy="1477328"/>
          </a:xfrm>
          <a:prstGeom prst="rect">
            <a:avLst/>
          </a:prstGeom>
        </p:spPr>
        <p:txBody>
          <a:bodyPr wrap="square">
            <a:spAutoFit/>
          </a:bodyPr>
          <a:lstStyle/>
          <a:p>
            <a:pPr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粒子发射器（</a:t>
            </a:r>
            <a:r>
              <a:rPr lang="en-US" altLang="zh-CN" b="1" kern="100" dirty="0" err="1">
                <a:latin typeface="等线" panose="02010600030101010101" pitchFamily="2" charset="-122"/>
                <a:ea typeface="等线" panose="02010600030101010101" pitchFamily="2" charset="-122"/>
                <a:cs typeface="Times New Roman" panose="02020603050405020304" pitchFamily="18" charset="0"/>
              </a:rPr>
              <a:t>ParticleContainer</a:t>
            </a:r>
            <a:r>
              <a:rPr lang="zh-CN" altLang="zh-CN" kern="100" dirty="0">
                <a:latin typeface="等线" panose="02010600030101010101" pitchFamily="2" charset="-122"/>
                <a:ea typeface="等线" panose="02010600030101010101" pitchFamily="2" charset="-122"/>
                <a:cs typeface="Times New Roman" panose="02020603050405020304" pitchFamily="18" charset="0"/>
              </a:rPr>
              <a:t>）主要用于产生微粒，确定粒子的初始位置。除此之外，每一个微粒还包含颜色值、大小、生命值、初速度、加速度等属性。</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3B66F112-D9A5-4842-9C40-94D3F328384A}"/>
              </a:ext>
            </a:extLst>
          </p:cNvPr>
          <p:cNvPicPr>
            <a:picLocks noChangeAspect="1"/>
          </p:cNvPicPr>
          <p:nvPr/>
        </p:nvPicPr>
        <p:blipFill>
          <a:blip r:embed="rId2"/>
          <a:stretch>
            <a:fillRect/>
          </a:stretch>
        </p:blipFill>
        <p:spPr>
          <a:xfrm>
            <a:off x="4639504" y="1674674"/>
            <a:ext cx="6647316" cy="4125368"/>
          </a:xfrm>
          <a:prstGeom prst="rect">
            <a:avLst/>
          </a:prstGeom>
        </p:spPr>
      </p:pic>
    </p:spTree>
    <p:extLst>
      <p:ext uri="{BB962C8B-B14F-4D97-AF65-F5344CB8AC3E}">
        <p14:creationId xmlns:p14="http://schemas.microsoft.com/office/powerpoint/2010/main" val="1086353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3989975" y="3804623"/>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3296082" y="3078841"/>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3405836" y="3170370"/>
            <a:ext cx="755335" cy="769441"/>
          </a:xfrm>
          <a:prstGeom prst="rect">
            <a:avLst/>
          </a:prstGeom>
          <a:noFill/>
        </p:spPr>
        <p:txBody>
          <a:bodyPr wrap="none" rtlCol="0">
            <a:spAutoFit/>
          </a:bodyPr>
          <a:lstStyle/>
          <a:p>
            <a:pPr algn="ctr"/>
            <a:r>
              <a:rPr lang="en-US" altLang="zh-CN" sz="4400" b="1" dirty="0">
                <a:solidFill>
                  <a:schemeClr val="bg1"/>
                </a:solidFill>
                <a:cs typeface="+mn-ea"/>
                <a:sym typeface="+mn-lt"/>
              </a:rPr>
              <a:t>01</a:t>
            </a:r>
            <a:endParaRPr lang="zh-CN" altLang="en-US" sz="4400" b="1" dirty="0">
              <a:solidFill>
                <a:schemeClr val="bg1"/>
              </a:solidFill>
              <a:cs typeface="+mn-ea"/>
              <a:sym typeface="+mn-lt"/>
            </a:endParaRPr>
          </a:p>
        </p:txBody>
      </p:sp>
      <p:sp>
        <p:nvSpPr>
          <p:cNvPr id="6" name="文本框 5"/>
          <p:cNvSpPr txBox="1"/>
          <p:nvPr/>
        </p:nvSpPr>
        <p:spPr>
          <a:xfrm>
            <a:off x="3242505" y="4122870"/>
            <a:ext cx="978024" cy="369332"/>
          </a:xfrm>
          <a:prstGeom prst="rect">
            <a:avLst/>
          </a:prstGeom>
          <a:noFill/>
        </p:spPr>
        <p:txBody>
          <a:bodyPr wrap="none" rtlCol="0">
            <a:spAutoFit/>
          </a:bodyPr>
          <a:lstStyle/>
          <a:p>
            <a:pPr algn="ctr"/>
            <a:r>
              <a:rPr lang="en-US" altLang="zh-CN" dirty="0">
                <a:cs typeface="+mn-ea"/>
                <a:sym typeface="+mn-lt"/>
              </a:rPr>
              <a:t>Part one</a:t>
            </a:r>
            <a:endParaRPr lang="zh-CN" altLang="en-US" dirty="0">
              <a:cs typeface="+mn-ea"/>
              <a:sym typeface="+mn-lt"/>
            </a:endParaRPr>
          </a:p>
        </p:txBody>
      </p:sp>
      <p:sp>
        <p:nvSpPr>
          <p:cNvPr id="7" name="文本框 6"/>
          <p:cNvSpPr txBox="1"/>
          <p:nvPr/>
        </p:nvSpPr>
        <p:spPr>
          <a:xfrm>
            <a:off x="2764280" y="4465538"/>
            <a:ext cx="2016104" cy="400110"/>
          </a:xfrm>
          <a:prstGeom prst="rect">
            <a:avLst/>
          </a:prstGeom>
          <a:noFill/>
        </p:spPr>
        <p:txBody>
          <a:bodyPr wrap="square" rtlCol="0">
            <a:spAutoFit/>
          </a:bodyPr>
          <a:lstStyle/>
          <a:p>
            <a:pPr algn="ctr"/>
            <a:r>
              <a:rPr lang="zh-CN" altLang="en-US" sz="2000" b="1" dirty="0">
                <a:latin typeface="等线 Light" panose="02010600030101010101" pitchFamily="2" charset="-122"/>
                <a:ea typeface="等线 Light" panose="02010600030101010101" pitchFamily="2" charset="-122"/>
                <a:cs typeface="+mn-ea"/>
                <a:sym typeface="+mn-lt"/>
              </a:rPr>
              <a:t>成果展示</a:t>
            </a:r>
          </a:p>
        </p:txBody>
      </p:sp>
      <p:sp>
        <p:nvSpPr>
          <p:cNvPr id="11" name="文本框 10"/>
          <p:cNvSpPr txBox="1"/>
          <p:nvPr/>
        </p:nvSpPr>
        <p:spPr>
          <a:xfrm>
            <a:off x="5597453" y="4104135"/>
            <a:ext cx="980717" cy="369332"/>
          </a:xfrm>
          <a:prstGeom prst="rect">
            <a:avLst/>
          </a:prstGeom>
          <a:noFill/>
        </p:spPr>
        <p:txBody>
          <a:bodyPr wrap="none" rtlCol="0">
            <a:spAutoFit/>
          </a:bodyPr>
          <a:lstStyle/>
          <a:p>
            <a:pPr algn="ctr"/>
            <a:r>
              <a:rPr lang="en-US" altLang="zh-CN" dirty="0">
                <a:cs typeface="+mn-ea"/>
                <a:sym typeface="+mn-lt"/>
              </a:rPr>
              <a:t>Part two</a:t>
            </a:r>
            <a:endParaRPr lang="zh-CN" altLang="en-US" dirty="0">
              <a:cs typeface="+mn-ea"/>
              <a:sym typeface="+mn-lt"/>
            </a:endParaRPr>
          </a:p>
        </p:txBody>
      </p:sp>
      <p:sp>
        <p:nvSpPr>
          <p:cNvPr id="16" name="文本框 15"/>
          <p:cNvSpPr txBox="1"/>
          <p:nvPr/>
        </p:nvSpPr>
        <p:spPr>
          <a:xfrm>
            <a:off x="7820639" y="4118152"/>
            <a:ext cx="1125693" cy="369332"/>
          </a:xfrm>
          <a:prstGeom prst="rect">
            <a:avLst/>
          </a:prstGeom>
          <a:noFill/>
        </p:spPr>
        <p:txBody>
          <a:bodyPr wrap="none" rtlCol="0">
            <a:spAutoFit/>
          </a:bodyPr>
          <a:lstStyle/>
          <a:p>
            <a:pPr algn="ctr"/>
            <a:r>
              <a:rPr lang="en-US" altLang="zh-CN" dirty="0">
                <a:cs typeface="+mn-ea"/>
                <a:sym typeface="+mn-lt"/>
              </a:rPr>
              <a:t>Part three</a:t>
            </a:r>
            <a:endParaRPr lang="zh-CN" altLang="en-US" dirty="0">
              <a:cs typeface="+mn-ea"/>
              <a:sym typeface="+mn-lt"/>
            </a:endParaRPr>
          </a:p>
        </p:txBody>
      </p:sp>
      <p:sp>
        <p:nvSpPr>
          <p:cNvPr id="17" name="文本框 16"/>
          <p:cNvSpPr txBox="1"/>
          <p:nvPr/>
        </p:nvSpPr>
        <p:spPr>
          <a:xfrm>
            <a:off x="5043801" y="4487484"/>
            <a:ext cx="2016104" cy="400110"/>
          </a:xfrm>
          <a:prstGeom prst="rect">
            <a:avLst/>
          </a:prstGeom>
          <a:noFill/>
        </p:spPr>
        <p:txBody>
          <a:bodyPr wrap="square" rtlCol="0">
            <a:spAutoFit/>
          </a:bodyPr>
          <a:lstStyle/>
          <a:p>
            <a:pPr algn="ctr"/>
            <a:r>
              <a:rPr lang="zh-CN" altLang="en-US" sz="2000" b="1" dirty="0">
                <a:latin typeface="等线 Light" panose="02010600030101010101" pitchFamily="2" charset="-122"/>
                <a:ea typeface="等线 Light" panose="02010600030101010101" pitchFamily="2" charset="-122"/>
                <a:cs typeface="+mn-ea"/>
                <a:sym typeface="+mn-lt"/>
              </a:rPr>
              <a:t>内容介绍</a:t>
            </a:r>
          </a:p>
        </p:txBody>
      </p:sp>
      <p:sp>
        <p:nvSpPr>
          <p:cNvPr id="22" name="文本框 21"/>
          <p:cNvSpPr txBox="1"/>
          <p:nvPr/>
        </p:nvSpPr>
        <p:spPr>
          <a:xfrm>
            <a:off x="7323580" y="4469915"/>
            <a:ext cx="2016104" cy="400110"/>
          </a:xfrm>
          <a:prstGeom prst="rect">
            <a:avLst/>
          </a:prstGeom>
          <a:noFill/>
        </p:spPr>
        <p:txBody>
          <a:bodyPr wrap="square" rtlCol="0">
            <a:spAutoFit/>
          </a:bodyPr>
          <a:lstStyle/>
          <a:p>
            <a:pPr algn="ctr"/>
            <a:r>
              <a:rPr lang="zh-CN" altLang="en-US" sz="2000" b="1" dirty="0">
                <a:latin typeface="等线 Light" panose="02010600030101010101" pitchFamily="2" charset="-122"/>
                <a:ea typeface="等线 Light" panose="02010600030101010101" pitchFamily="2" charset="-122"/>
                <a:cs typeface="+mn-ea"/>
                <a:sym typeface="+mn-lt"/>
              </a:rPr>
              <a:t>总结评价</a:t>
            </a:r>
          </a:p>
        </p:txBody>
      </p:sp>
      <p:sp>
        <p:nvSpPr>
          <p:cNvPr id="2" name="MH_Others_1"/>
          <p:cNvSpPr txBox="1"/>
          <p:nvPr>
            <p:custDataLst>
              <p:tags r:id="rId1"/>
            </p:custDataLst>
          </p:nvPr>
        </p:nvSpPr>
        <p:spPr>
          <a:xfrm>
            <a:off x="4160902" y="1270802"/>
            <a:ext cx="3955467" cy="847938"/>
          </a:xfrm>
          <a:prstGeom prst="rect">
            <a:avLst/>
          </a:prstGeom>
          <a:noFill/>
        </p:spPr>
        <p:txBody>
          <a:bodyPr wrap="square" rtlCol="0">
            <a:noAutofit/>
          </a:bodyPr>
          <a:lstStyle/>
          <a:p>
            <a:pPr algn="ctr"/>
            <a:r>
              <a:rPr lang="en-US" altLang="zh-CN" sz="4400" dirty="0">
                <a:solidFill>
                  <a:schemeClr val="tx1">
                    <a:lumMod val="65000"/>
                    <a:lumOff val="35000"/>
                  </a:schemeClr>
                </a:solidFill>
                <a:latin typeface="Impact" panose="020B0806030902050204" pitchFamily="34" charset="0"/>
                <a:cs typeface="+mn-ea"/>
                <a:sym typeface="+mn-lt"/>
              </a:rPr>
              <a:t>CONTENT</a:t>
            </a:r>
            <a:endParaRPr lang="zh-CN" altLang="en-US" sz="4400" dirty="0">
              <a:solidFill>
                <a:schemeClr val="tx1">
                  <a:lumMod val="65000"/>
                  <a:lumOff val="35000"/>
                </a:schemeClr>
              </a:solidFill>
              <a:latin typeface="Impact" panose="020B0806030902050204" pitchFamily="34" charset="0"/>
              <a:cs typeface="+mn-ea"/>
              <a:sym typeface="+mn-lt"/>
            </a:endParaRPr>
          </a:p>
        </p:txBody>
      </p:sp>
      <p:sp>
        <p:nvSpPr>
          <p:cNvPr id="9" name="椭圆 8"/>
          <p:cNvSpPr/>
          <p:nvPr/>
        </p:nvSpPr>
        <p:spPr>
          <a:xfrm>
            <a:off x="5575732" y="3097576"/>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5674314" y="3189105"/>
            <a:ext cx="755335" cy="769441"/>
          </a:xfrm>
          <a:prstGeom prst="rect">
            <a:avLst/>
          </a:prstGeom>
          <a:noFill/>
        </p:spPr>
        <p:txBody>
          <a:bodyPr wrap="none" rtlCol="0">
            <a:spAutoFit/>
          </a:bodyPr>
          <a:lstStyle/>
          <a:p>
            <a:pPr algn="ctr"/>
            <a:r>
              <a:rPr lang="en-US" altLang="zh-CN" sz="4400" b="1" dirty="0">
                <a:solidFill>
                  <a:schemeClr val="bg1"/>
                </a:solidFill>
                <a:cs typeface="+mn-ea"/>
                <a:sym typeface="+mn-lt"/>
              </a:rPr>
              <a:t>02</a:t>
            </a:r>
            <a:endParaRPr lang="zh-CN" altLang="en-US" sz="4400" b="1" dirty="0">
              <a:solidFill>
                <a:schemeClr val="bg1"/>
              </a:solidFill>
              <a:cs typeface="+mn-ea"/>
              <a:sym typeface="+mn-lt"/>
            </a:endParaRPr>
          </a:p>
        </p:txBody>
      </p:sp>
      <p:sp>
        <p:nvSpPr>
          <p:cNvPr id="33" name="椭圆 32"/>
          <p:cNvSpPr/>
          <p:nvPr/>
        </p:nvSpPr>
        <p:spPr>
          <a:xfrm>
            <a:off x="6283772" y="3804623"/>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855382" y="3097576"/>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7925141" y="3189105"/>
            <a:ext cx="755335" cy="769441"/>
          </a:xfrm>
          <a:prstGeom prst="rect">
            <a:avLst/>
          </a:prstGeom>
          <a:noFill/>
        </p:spPr>
        <p:txBody>
          <a:bodyPr wrap="none" rtlCol="0">
            <a:spAutoFit/>
          </a:bodyPr>
          <a:lstStyle/>
          <a:p>
            <a:pPr algn="ctr"/>
            <a:r>
              <a:rPr lang="en-US" altLang="zh-CN" sz="4400" b="1" dirty="0">
                <a:solidFill>
                  <a:schemeClr val="bg1"/>
                </a:solidFill>
                <a:cs typeface="+mn-ea"/>
                <a:sym typeface="+mn-lt"/>
              </a:rPr>
              <a:t>03</a:t>
            </a:r>
            <a:endParaRPr lang="zh-CN" altLang="en-US" sz="4400" b="1" dirty="0">
              <a:solidFill>
                <a:schemeClr val="bg1"/>
              </a:solidFill>
              <a:cs typeface="+mn-ea"/>
              <a:sym typeface="+mn-lt"/>
            </a:endParaRPr>
          </a:p>
        </p:txBody>
      </p:sp>
      <p:sp>
        <p:nvSpPr>
          <p:cNvPr id="34" name="椭圆 33"/>
          <p:cNvSpPr/>
          <p:nvPr/>
        </p:nvSpPr>
        <p:spPr>
          <a:xfrm>
            <a:off x="8596604" y="3804623"/>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6" name="组合 25"/>
          <p:cNvGrpSpPr/>
          <p:nvPr/>
        </p:nvGrpSpPr>
        <p:grpSpPr>
          <a:xfrm>
            <a:off x="4067175" y="1666571"/>
            <a:ext cx="4057650" cy="0"/>
            <a:chOff x="4129088" y="2457450"/>
            <a:chExt cx="4057650" cy="0"/>
          </a:xfrm>
        </p:grpSpPr>
        <p:cxnSp>
          <p:nvCxnSpPr>
            <p:cNvPr id="27" name="直接连接符 26"/>
            <p:cNvCxnSpPr/>
            <p:nvPr/>
          </p:nvCxnSpPr>
          <p:spPr>
            <a:xfrm>
              <a:off x="4129088" y="2457450"/>
              <a:ext cx="971550" cy="0"/>
            </a:xfrm>
            <a:prstGeom prst="line">
              <a:avLst/>
            </a:prstGeom>
            <a:ln w="25400">
              <a:solidFill>
                <a:srgbClr val="6C92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215188" y="2457450"/>
              <a:ext cx="971550" cy="0"/>
            </a:xfrm>
            <a:prstGeom prst="line">
              <a:avLst/>
            </a:prstGeom>
            <a:ln w="25400">
              <a:solidFill>
                <a:srgbClr val="48A2A0"/>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4843463" y="2101366"/>
            <a:ext cx="2520286" cy="257175"/>
            <a:chOff x="4843463" y="4520714"/>
            <a:chExt cx="2520286" cy="257175"/>
          </a:xfrm>
        </p:grpSpPr>
        <p:sp>
          <p:nvSpPr>
            <p:cNvPr id="30" name="椭圆 29"/>
            <p:cNvSpPr/>
            <p:nvPr/>
          </p:nvSpPr>
          <p:spPr>
            <a:xfrm>
              <a:off x="4843463"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5296085"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5748707"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6201329"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6653951"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7106574"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9" name="组合 38"/>
          <p:cNvGrpSpPr/>
          <p:nvPr/>
        </p:nvGrpSpPr>
        <p:grpSpPr>
          <a:xfrm>
            <a:off x="4843463" y="899270"/>
            <a:ext cx="2520286" cy="257175"/>
            <a:chOff x="4843463" y="4520714"/>
            <a:chExt cx="2520286" cy="257175"/>
          </a:xfrm>
        </p:grpSpPr>
        <p:sp>
          <p:nvSpPr>
            <p:cNvPr id="40" name="椭圆 39"/>
            <p:cNvSpPr/>
            <p:nvPr/>
          </p:nvSpPr>
          <p:spPr>
            <a:xfrm>
              <a:off x="4843463"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5296085"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5748707"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6201329"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6653951"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7106574"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429018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1A84BF2-A35F-4552-A647-C7187A9438F6}"/>
              </a:ext>
            </a:extLst>
          </p:cNvPr>
          <p:cNvSpPr/>
          <p:nvPr/>
        </p:nvSpPr>
        <p:spPr>
          <a:xfrm>
            <a:off x="1344023" y="448348"/>
            <a:ext cx="1984839"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7.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粒子系统</a:t>
            </a:r>
          </a:p>
        </p:txBody>
      </p:sp>
      <p:sp>
        <p:nvSpPr>
          <p:cNvPr id="3" name="矩形 2">
            <a:extLst>
              <a:ext uri="{FF2B5EF4-FFF2-40B4-BE49-F238E27FC236}">
                <a16:creationId xmlns:a16="http://schemas.microsoft.com/office/drawing/2014/main" id="{D5A83EC6-0B3D-4C3F-B72F-5B087C08C457}"/>
              </a:ext>
            </a:extLst>
          </p:cNvPr>
          <p:cNvSpPr/>
          <p:nvPr/>
        </p:nvSpPr>
        <p:spPr>
          <a:xfrm>
            <a:off x="1344023" y="922057"/>
            <a:ext cx="2383986"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7.2 </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太阳和飞船的互动</a:t>
            </a:r>
          </a:p>
        </p:txBody>
      </p:sp>
      <p:sp>
        <p:nvSpPr>
          <p:cNvPr id="4" name="椭圆 3">
            <a:extLst>
              <a:ext uri="{FF2B5EF4-FFF2-40B4-BE49-F238E27FC236}">
                <a16:creationId xmlns:a16="http://schemas.microsoft.com/office/drawing/2014/main" id="{E8EBF3C2-62E8-406B-992A-854786AB4AB0}"/>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0F6061E2-C73B-45D5-B2B2-10BDE820A351}"/>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645F2989-0EE8-4A82-B5FA-D9C50971D055}"/>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1AB5E7CE-A08E-45B6-943A-ED5636602BB1}"/>
              </a:ext>
            </a:extLst>
          </p:cNvPr>
          <p:cNvSpPr/>
          <p:nvPr/>
        </p:nvSpPr>
        <p:spPr>
          <a:xfrm>
            <a:off x="1130259" y="1765098"/>
            <a:ext cx="3543300" cy="3970318"/>
          </a:xfrm>
          <a:prstGeom prst="rect">
            <a:avLst/>
          </a:prstGeom>
        </p:spPr>
        <p:txBody>
          <a:bodyPr wrap="square">
            <a:spAutoFit/>
          </a:bodyPr>
          <a:lstStyle/>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粒子的生命值从产生开始即缓慢减少，当减少至某阈值，即杀掉此粒子。</a:t>
            </a:r>
          </a:p>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p>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通过调整粒子的生命周期和颜色变化，赋予对粒子的作用力（即加速度），从而改变粒子特征行为，以模拟不同场景，如落叶，飘雪，火焰等。</a:t>
            </a:r>
          </a:p>
          <a:p>
            <a:pPr algn="just">
              <a:spcAft>
                <a:spcPts val="0"/>
              </a:spcAft>
            </a:pP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我们定义了粒子结构体，主要包括粒子的位置、速度、颜色值、大小、生命值等变量，以改变每个粒子的特征和行为。</a:t>
            </a:r>
            <a:endParaRPr lang="zh-CN" altLang="en-US" dirty="0"/>
          </a:p>
        </p:txBody>
      </p:sp>
      <p:pic>
        <p:nvPicPr>
          <p:cNvPr id="11" name="图片 10">
            <a:extLst>
              <a:ext uri="{FF2B5EF4-FFF2-40B4-BE49-F238E27FC236}">
                <a16:creationId xmlns:a16="http://schemas.microsoft.com/office/drawing/2014/main" id="{648CDBB0-CC9D-4CCF-96F8-D99B6231EB31}"/>
              </a:ext>
            </a:extLst>
          </p:cNvPr>
          <p:cNvPicPr>
            <a:picLocks noChangeAspect="1"/>
          </p:cNvPicPr>
          <p:nvPr/>
        </p:nvPicPr>
        <p:blipFill rotWithShape="1">
          <a:blip r:embed="rId2"/>
          <a:srcRect t="32"/>
          <a:stretch/>
        </p:blipFill>
        <p:spPr>
          <a:xfrm>
            <a:off x="5375263" y="1291389"/>
            <a:ext cx="5686478" cy="4444027"/>
          </a:xfrm>
          <a:prstGeom prst="rect">
            <a:avLst/>
          </a:prstGeom>
        </p:spPr>
      </p:pic>
    </p:spTree>
    <p:extLst>
      <p:ext uri="{BB962C8B-B14F-4D97-AF65-F5344CB8AC3E}">
        <p14:creationId xmlns:p14="http://schemas.microsoft.com/office/powerpoint/2010/main" val="684343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5440" y="2057400"/>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p:cNvSpPr/>
          <p:nvPr/>
        </p:nvSpPr>
        <p:spPr>
          <a:xfrm>
            <a:off x="3276495" y="371845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6" name="MH_Others_1"/>
          <p:cNvSpPr txBox="1"/>
          <p:nvPr>
            <p:custDataLst>
              <p:tags r:id="rId1"/>
            </p:custDataLst>
          </p:nvPr>
        </p:nvSpPr>
        <p:spPr>
          <a:xfrm>
            <a:off x="864526" y="2860251"/>
            <a:ext cx="3955467" cy="847938"/>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F0502020204030204"/>
                <a:ea typeface="微软雅黑 Light"/>
                <a:cs typeface="+mn-ea"/>
                <a:sym typeface="+mn-lt"/>
              </a:rPr>
              <a:t>PART </a:t>
            </a:r>
            <a:r>
              <a:rPr lang="en-US" altLang="zh-CN" sz="4400" dirty="0">
                <a:solidFill>
                  <a:prstClr val="white"/>
                </a:solidFill>
                <a:effectLst>
                  <a:outerShdw blurRad="38100" dist="38100" dir="2700000" algn="tl">
                    <a:srgbClr val="000000">
                      <a:alpha val="43137"/>
                    </a:srgbClr>
                  </a:outerShdw>
                </a:effectLst>
                <a:latin typeface="微软雅黑 Light" panose="020F0502020204030204"/>
                <a:ea typeface="微软雅黑 Light"/>
                <a:cs typeface="+mn-ea"/>
                <a:sym typeface="+mn-lt"/>
              </a:rPr>
              <a:t>3</a:t>
            </a:r>
            <a:endParaRPr kumimoji="0" lang="zh-CN" altLang="en-US"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F0502020204030204"/>
              <a:ea typeface="微软雅黑 Light"/>
              <a:cs typeface="+mn-ea"/>
              <a:sym typeface="+mn-lt"/>
            </a:endParaRPr>
          </a:p>
        </p:txBody>
      </p:sp>
      <p:sp>
        <p:nvSpPr>
          <p:cNvPr id="7" name="矩形 6"/>
          <p:cNvSpPr/>
          <p:nvPr/>
        </p:nvSpPr>
        <p:spPr>
          <a:xfrm>
            <a:off x="4819993" y="2582243"/>
            <a:ext cx="2646878" cy="830997"/>
          </a:xfrm>
          <a:prstGeom prst="rect">
            <a:avLst/>
          </a:prstGeom>
        </p:spPr>
        <p:txBody>
          <a:bodyPr wrap="none">
            <a:spAutoFit/>
          </a:bodyPr>
          <a:lstStyle/>
          <a:p>
            <a:pPr lvl="0"/>
            <a:r>
              <a:rPr lang="zh-CN" altLang="en-US" sz="4800" b="1" dirty="0">
                <a:solidFill>
                  <a:prstClr val="black"/>
                </a:solidFill>
                <a:latin typeface="等线 Light" panose="02010600030101010101" pitchFamily="2" charset="-122"/>
                <a:ea typeface="等线 Light" panose="02010600030101010101" pitchFamily="2" charset="-122"/>
                <a:cs typeface="+mn-ea"/>
                <a:sym typeface="+mn-lt"/>
              </a:rPr>
              <a:t>总结评价</a:t>
            </a:r>
          </a:p>
        </p:txBody>
      </p:sp>
      <p:sp>
        <p:nvSpPr>
          <p:cNvPr id="10" name="矩形 9"/>
          <p:cNvSpPr/>
          <p:nvPr/>
        </p:nvSpPr>
        <p:spPr>
          <a:xfrm>
            <a:off x="4881539" y="3487622"/>
            <a:ext cx="3570208" cy="461665"/>
          </a:xfrm>
          <a:prstGeom prst="rect">
            <a:avLst/>
          </a:prstGeom>
        </p:spPr>
        <p:txBody>
          <a:bodyPr wrap="none">
            <a:spAutoFit/>
          </a:bodyPr>
          <a:lstStyle/>
          <a:p>
            <a:pPr lvl="0"/>
            <a:r>
              <a:rPr lang="zh-CN" altLang="en-US" sz="2400" dirty="0">
                <a:solidFill>
                  <a:prstClr val="black"/>
                </a:solidFill>
                <a:latin typeface="等线 Light" panose="02010600030101010101" pitchFamily="2" charset="-122"/>
                <a:ea typeface="等线 Light" panose="02010600030101010101" pitchFamily="2" charset="-122"/>
                <a:cs typeface="+mn-ea"/>
                <a:sym typeface="+mn-lt"/>
              </a:rPr>
              <a:t>项目任务总结及人员分工</a:t>
            </a:r>
            <a:endParaRPr lang="en-US" altLang="zh-CN" sz="2400" dirty="0">
              <a:solidFill>
                <a:prstClr val="black"/>
              </a:solidFill>
              <a:latin typeface="等线 Light" panose="02010600030101010101" pitchFamily="2" charset="-122"/>
              <a:ea typeface="等线 Light" panose="02010600030101010101" pitchFamily="2" charset="-122"/>
              <a:cs typeface="+mn-ea"/>
              <a:sym typeface="+mn-lt"/>
            </a:endParaRPr>
          </a:p>
        </p:txBody>
      </p:sp>
    </p:spTree>
    <p:extLst>
      <p:ext uri="{BB962C8B-B14F-4D97-AF65-F5344CB8AC3E}">
        <p14:creationId xmlns:p14="http://schemas.microsoft.com/office/powerpoint/2010/main" val="2464681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B86B7B6-398C-4475-8F27-171FEE3D5D14}"/>
              </a:ext>
            </a:extLst>
          </p:cNvPr>
          <p:cNvSpPr/>
          <p:nvPr/>
        </p:nvSpPr>
        <p:spPr>
          <a:xfrm>
            <a:off x="1344023" y="448348"/>
            <a:ext cx="1887055" cy="954107"/>
          </a:xfrm>
          <a:prstGeom prst="rect">
            <a:avLst/>
          </a:prstGeom>
        </p:spPr>
        <p:txBody>
          <a:bodyPr wrap="none">
            <a:spAutoFit/>
          </a:bodyPr>
          <a:lstStyle/>
          <a:p>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3.</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总结评价</a:t>
            </a:r>
          </a:p>
          <a:p>
            <a:pPr lvl="0"/>
            <a:endParaRPr lang="zh-CN" altLang="en-US" sz="2800" b="1" dirty="0">
              <a:solidFill>
                <a:prstClr val="black"/>
              </a:solidFill>
              <a:latin typeface="等线 Light" panose="02010600030101010101" pitchFamily="2" charset="-122"/>
              <a:ea typeface="等线 Light" panose="02010600030101010101" pitchFamily="2" charset="-122"/>
              <a:cs typeface="+mn-ea"/>
              <a:sym typeface="+mn-lt"/>
            </a:endParaRPr>
          </a:p>
        </p:txBody>
      </p:sp>
      <p:sp>
        <p:nvSpPr>
          <p:cNvPr id="4" name="矩形 3">
            <a:extLst>
              <a:ext uri="{FF2B5EF4-FFF2-40B4-BE49-F238E27FC236}">
                <a16:creationId xmlns:a16="http://schemas.microsoft.com/office/drawing/2014/main" id="{541380E5-4431-4545-99F0-69FD94A39778}"/>
              </a:ext>
            </a:extLst>
          </p:cNvPr>
          <p:cNvSpPr/>
          <p:nvPr/>
        </p:nvSpPr>
        <p:spPr>
          <a:xfrm>
            <a:off x="1344023" y="922057"/>
            <a:ext cx="1922321"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3.1 </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项目任务清单</a:t>
            </a:r>
          </a:p>
        </p:txBody>
      </p:sp>
      <p:sp>
        <p:nvSpPr>
          <p:cNvPr id="5" name="椭圆 4">
            <a:extLst>
              <a:ext uri="{FF2B5EF4-FFF2-40B4-BE49-F238E27FC236}">
                <a16:creationId xmlns:a16="http://schemas.microsoft.com/office/drawing/2014/main" id="{6C207F34-DA5A-49CF-94E5-58C52D16F2D9}"/>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6" name="椭圆 5">
            <a:extLst>
              <a:ext uri="{FF2B5EF4-FFF2-40B4-BE49-F238E27FC236}">
                <a16:creationId xmlns:a16="http://schemas.microsoft.com/office/drawing/2014/main" id="{97D4EFB9-DBAD-46A0-A8A4-48F739EB497A}"/>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7" name="直接连接符 6">
            <a:extLst>
              <a:ext uri="{FF2B5EF4-FFF2-40B4-BE49-F238E27FC236}">
                <a16:creationId xmlns:a16="http://schemas.microsoft.com/office/drawing/2014/main" id="{FDCF21FA-A89E-4006-8036-9FC5675775F2}"/>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FA57A3FE-958F-4E3C-B494-5EA32EF90453}"/>
              </a:ext>
            </a:extLst>
          </p:cNvPr>
          <p:cNvPicPr>
            <a:picLocks noChangeAspect="1"/>
          </p:cNvPicPr>
          <p:nvPr/>
        </p:nvPicPr>
        <p:blipFill>
          <a:blip r:embed="rId2"/>
          <a:stretch>
            <a:fillRect/>
          </a:stretch>
        </p:blipFill>
        <p:spPr>
          <a:xfrm>
            <a:off x="2039637" y="1395767"/>
            <a:ext cx="8112725" cy="4752658"/>
          </a:xfrm>
          <a:prstGeom prst="rect">
            <a:avLst/>
          </a:prstGeom>
        </p:spPr>
      </p:pic>
    </p:spTree>
    <p:extLst>
      <p:ext uri="{BB962C8B-B14F-4D97-AF65-F5344CB8AC3E}">
        <p14:creationId xmlns:p14="http://schemas.microsoft.com/office/powerpoint/2010/main" val="4037726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29C1BB-D357-46FA-A5E2-CC460D037F12}"/>
              </a:ext>
            </a:extLst>
          </p:cNvPr>
          <p:cNvSpPr/>
          <p:nvPr/>
        </p:nvSpPr>
        <p:spPr>
          <a:xfrm>
            <a:off x="1344023" y="448348"/>
            <a:ext cx="1887055" cy="954107"/>
          </a:xfrm>
          <a:prstGeom prst="rect">
            <a:avLst/>
          </a:prstGeom>
        </p:spPr>
        <p:txBody>
          <a:bodyPr wrap="none">
            <a:spAutoFit/>
          </a:bodyPr>
          <a:lstStyle/>
          <a:p>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3.</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总结评价</a:t>
            </a:r>
          </a:p>
          <a:p>
            <a:pPr lvl="0"/>
            <a:endParaRPr lang="zh-CN" altLang="en-US" sz="2800" b="1" dirty="0">
              <a:solidFill>
                <a:prstClr val="black"/>
              </a:solidFill>
              <a:latin typeface="等线 Light" panose="02010600030101010101" pitchFamily="2" charset="-122"/>
              <a:ea typeface="等线 Light" panose="02010600030101010101" pitchFamily="2" charset="-122"/>
              <a:cs typeface="+mn-ea"/>
              <a:sym typeface="+mn-lt"/>
            </a:endParaRPr>
          </a:p>
        </p:txBody>
      </p:sp>
      <p:sp>
        <p:nvSpPr>
          <p:cNvPr id="3" name="矩形 2">
            <a:extLst>
              <a:ext uri="{FF2B5EF4-FFF2-40B4-BE49-F238E27FC236}">
                <a16:creationId xmlns:a16="http://schemas.microsoft.com/office/drawing/2014/main" id="{0ED1C3C7-5BE1-4CFF-9CDE-9620A62D5098}"/>
              </a:ext>
            </a:extLst>
          </p:cNvPr>
          <p:cNvSpPr/>
          <p:nvPr/>
        </p:nvSpPr>
        <p:spPr>
          <a:xfrm>
            <a:off x="1344023" y="922057"/>
            <a:ext cx="1922321"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3.2 </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人员分工安排</a:t>
            </a:r>
          </a:p>
        </p:txBody>
      </p:sp>
      <p:sp>
        <p:nvSpPr>
          <p:cNvPr id="4" name="椭圆 3">
            <a:extLst>
              <a:ext uri="{FF2B5EF4-FFF2-40B4-BE49-F238E27FC236}">
                <a16:creationId xmlns:a16="http://schemas.microsoft.com/office/drawing/2014/main" id="{E5554E7A-73F1-486F-AAF0-BE1787257657}"/>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BE27ECA2-E790-4079-B01E-AEAD48941AE2}"/>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D3A937C7-65F2-4AE3-B8DB-DAF1073217B9}"/>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332176D3-DB08-4B7A-97F0-8213E7EBF803}"/>
              </a:ext>
            </a:extLst>
          </p:cNvPr>
          <p:cNvPicPr>
            <a:picLocks noChangeAspect="1"/>
          </p:cNvPicPr>
          <p:nvPr/>
        </p:nvPicPr>
        <p:blipFill>
          <a:blip r:embed="rId2"/>
          <a:stretch>
            <a:fillRect/>
          </a:stretch>
        </p:blipFill>
        <p:spPr>
          <a:xfrm>
            <a:off x="2729381" y="1484528"/>
            <a:ext cx="6733238" cy="4669463"/>
          </a:xfrm>
          <a:prstGeom prst="rect">
            <a:avLst/>
          </a:prstGeom>
        </p:spPr>
      </p:pic>
    </p:spTree>
    <p:extLst>
      <p:ext uri="{BB962C8B-B14F-4D97-AF65-F5344CB8AC3E}">
        <p14:creationId xmlns:p14="http://schemas.microsoft.com/office/powerpoint/2010/main" val="3553863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5440" y="2057400"/>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p:cNvSpPr/>
          <p:nvPr/>
        </p:nvSpPr>
        <p:spPr>
          <a:xfrm>
            <a:off x="3276495" y="371845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6" name="MH_Others_1"/>
          <p:cNvSpPr txBox="1"/>
          <p:nvPr>
            <p:custDataLst>
              <p:tags r:id="rId1"/>
            </p:custDataLst>
          </p:nvPr>
        </p:nvSpPr>
        <p:spPr>
          <a:xfrm>
            <a:off x="864526" y="2860251"/>
            <a:ext cx="3955467" cy="847938"/>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F0502020204030204"/>
                <a:ea typeface="微软雅黑 Light"/>
                <a:cs typeface="+mn-ea"/>
                <a:sym typeface="+mn-lt"/>
              </a:rPr>
              <a:t>PART 1</a:t>
            </a:r>
            <a:endParaRPr kumimoji="0" lang="zh-CN" altLang="en-US"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F0502020204030204"/>
              <a:ea typeface="微软雅黑 Light"/>
              <a:cs typeface="+mn-ea"/>
              <a:sym typeface="+mn-lt"/>
            </a:endParaRPr>
          </a:p>
        </p:txBody>
      </p:sp>
      <p:sp>
        <p:nvSpPr>
          <p:cNvPr id="7" name="矩形 6"/>
          <p:cNvSpPr/>
          <p:nvPr/>
        </p:nvSpPr>
        <p:spPr>
          <a:xfrm>
            <a:off x="4819993" y="2582243"/>
            <a:ext cx="2646878" cy="830997"/>
          </a:xfrm>
          <a:prstGeom prst="rect">
            <a:avLst/>
          </a:prstGeom>
        </p:spPr>
        <p:txBody>
          <a:bodyPr wrap="none">
            <a:spAutoFit/>
          </a:bodyPr>
          <a:lstStyle/>
          <a:p>
            <a:pPr lvl="0"/>
            <a:r>
              <a:rPr lang="zh-CN" altLang="en-US" sz="4800" b="1" dirty="0">
                <a:solidFill>
                  <a:prstClr val="black"/>
                </a:solidFill>
                <a:latin typeface="等线 Light" panose="02010600030101010101" pitchFamily="2" charset="-122"/>
                <a:ea typeface="等线 Light" panose="02010600030101010101" pitchFamily="2" charset="-122"/>
                <a:cs typeface="+mn-ea"/>
                <a:sym typeface="+mn-lt"/>
              </a:rPr>
              <a:t>成果展示</a:t>
            </a:r>
          </a:p>
        </p:txBody>
      </p:sp>
      <p:sp>
        <p:nvSpPr>
          <p:cNvPr id="10" name="矩形 9"/>
          <p:cNvSpPr/>
          <p:nvPr/>
        </p:nvSpPr>
        <p:spPr>
          <a:xfrm>
            <a:off x="4881539" y="3487622"/>
            <a:ext cx="2831224" cy="830997"/>
          </a:xfrm>
          <a:prstGeom prst="rect">
            <a:avLst/>
          </a:prstGeom>
        </p:spPr>
        <p:txBody>
          <a:bodyPr wrap="none">
            <a:spAutoFit/>
          </a:bodyPr>
          <a:lstStyle/>
          <a:p>
            <a:pPr lvl="0"/>
            <a:r>
              <a:rPr lang="en-US" altLang="zh-CN" sz="2400" dirty="0">
                <a:solidFill>
                  <a:prstClr val="black"/>
                </a:solidFill>
                <a:latin typeface="等线 Light" panose="02010600030101010101" pitchFamily="2" charset="-122"/>
                <a:ea typeface="等线 Light" panose="02010600030101010101" pitchFamily="2" charset="-122"/>
                <a:cs typeface="+mn-ea"/>
                <a:sym typeface="+mn-lt"/>
              </a:rPr>
              <a:t>Solar System </a:t>
            </a:r>
            <a:r>
              <a:rPr lang="zh-CN" altLang="en-US" sz="2400" dirty="0">
                <a:solidFill>
                  <a:prstClr val="black"/>
                </a:solidFill>
                <a:latin typeface="等线 Light" panose="02010600030101010101" pitchFamily="2" charset="-122"/>
                <a:ea typeface="等线 Light" panose="02010600030101010101" pitchFamily="2" charset="-122"/>
                <a:cs typeface="+mn-ea"/>
                <a:sym typeface="+mn-lt"/>
              </a:rPr>
              <a:t>太阳系</a:t>
            </a:r>
            <a:endParaRPr lang="en-US" altLang="zh-CN" sz="2400" dirty="0">
              <a:solidFill>
                <a:prstClr val="black"/>
              </a:solidFill>
              <a:latin typeface="等线 Light" panose="02010600030101010101" pitchFamily="2" charset="-122"/>
              <a:ea typeface="等线 Light" panose="02010600030101010101" pitchFamily="2" charset="-122"/>
              <a:cs typeface="+mn-ea"/>
              <a:sym typeface="+mn-lt"/>
            </a:endParaRPr>
          </a:p>
          <a:p>
            <a:pPr lvl="0"/>
            <a:r>
              <a:rPr lang="zh-CN" altLang="en-US" sz="2400" dirty="0">
                <a:solidFill>
                  <a:prstClr val="black"/>
                </a:solidFill>
                <a:latin typeface="等线 Light" panose="02010600030101010101" pitchFamily="2" charset="-122"/>
                <a:ea typeface="等线 Light" panose="02010600030101010101" pitchFamily="2" charset="-122"/>
                <a:cs typeface="+mn-ea"/>
                <a:sym typeface="+mn-lt"/>
              </a:rPr>
              <a:t>   介绍</a:t>
            </a:r>
            <a:r>
              <a:rPr lang="en-US" altLang="zh-CN" sz="2400" dirty="0">
                <a:solidFill>
                  <a:prstClr val="black"/>
                </a:solidFill>
                <a:latin typeface="等线 Light" panose="02010600030101010101" pitchFamily="2" charset="-122"/>
                <a:ea typeface="等线 Light" panose="02010600030101010101" pitchFamily="2" charset="-122"/>
                <a:cs typeface="+mn-ea"/>
                <a:sym typeface="+mn-lt"/>
              </a:rPr>
              <a:t>+</a:t>
            </a:r>
            <a:r>
              <a:rPr lang="zh-CN" altLang="en-US" sz="2400" dirty="0">
                <a:solidFill>
                  <a:prstClr val="black"/>
                </a:solidFill>
                <a:latin typeface="等线 Light" panose="02010600030101010101" pitchFamily="2" charset="-122"/>
                <a:ea typeface="等线 Light" panose="02010600030101010101" pitchFamily="2" charset="-122"/>
                <a:cs typeface="+mn-ea"/>
                <a:sym typeface="+mn-lt"/>
              </a:rPr>
              <a:t>视频演示</a:t>
            </a:r>
          </a:p>
        </p:txBody>
      </p:sp>
    </p:spTree>
    <p:extLst>
      <p:ext uri="{BB962C8B-B14F-4D97-AF65-F5344CB8AC3E}">
        <p14:creationId xmlns:p14="http://schemas.microsoft.com/office/powerpoint/2010/main" val="685979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007532" y="2307825"/>
            <a:ext cx="2853820" cy="1068988"/>
          </a:xfrm>
          <a:prstGeom prst="roundRect">
            <a:avLst>
              <a:gd name="adj" fmla="val 50000"/>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太阳</a:t>
            </a:r>
            <a:r>
              <a:rPr kumimoji="0" lang="en-US" altLang="zh-CN"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a:t>
            </a:r>
            <a:r>
              <a:rPr kumimoji="0" lang="zh-CN" altLang="en-US"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八大行星</a:t>
            </a:r>
            <a:endParaRPr kumimoji="0" lang="en-US" altLang="zh-CN"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微软雅黑 Light" panose="020F0502020204030204"/>
                <a:ea typeface="微软雅黑 Light"/>
                <a:cs typeface="+mn-ea"/>
                <a:sym typeface="+mn-lt"/>
              </a:rPr>
              <a:t>+</a:t>
            </a:r>
            <a:r>
              <a:rPr kumimoji="0" lang="zh-CN" altLang="en-US"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月球</a:t>
            </a:r>
            <a:r>
              <a:rPr kumimoji="0" lang="en-US" altLang="zh-CN"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a:t>
            </a:r>
            <a:r>
              <a:rPr kumimoji="0" lang="zh-CN" altLang="en-US"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小行星带</a:t>
            </a:r>
            <a:r>
              <a:rPr kumimoji="0" lang="en-US" altLang="zh-CN"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a:t>
            </a:r>
            <a:r>
              <a:rPr kumimoji="0" lang="zh-CN" altLang="en-US"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飞船</a:t>
            </a:r>
          </a:p>
        </p:txBody>
      </p:sp>
      <p:sp>
        <p:nvSpPr>
          <p:cNvPr id="4" name="文本框 3"/>
          <p:cNvSpPr txBox="1"/>
          <p:nvPr/>
        </p:nvSpPr>
        <p:spPr>
          <a:xfrm>
            <a:off x="1007532" y="1694847"/>
            <a:ext cx="1980029"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8A2A0"/>
                </a:solidFill>
                <a:effectLst/>
                <a:uLnTx/>
                <a:uFillTx/>
                <a:latin typeface="微软雅黑 Light" panose="020F0502020204030204"/>
                <a:ea typeface="微软雅黑 Light"/>
                <a:cs typeface="+mn-ea"/>
                <a:sym typeface="+mn-lt"/>
              </a:rPr>
              <a:t>模型建立及导入</a:t>
            </a:r>
          </a:p>
        </p:txBody>
      </p:sp>
      <p:sp>
        <p:nvSpPr>
          <p:cNvPr id="7" name="圆角矩形 6"/>
          <p:cNvSpPr/>
          <p:nvPr/>
        </p:nvSpPr>
        <p:spPr>
          <a:xfrm>
            <a:off x="4602933" y="2286001"/>
            <a:ext cx="2976036" cy="1090812"/>
          </a:xfrm>
          <a:prstGeom prst="roundRect">
            <a:avLst>
              <a:gd name="adj" fmla="val 50000"/>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模拟公转自转速度</a:t>
            </a:r>
            <a:endParaRPr lang="en-US" altLang="zh-CN" dirty="0">
              <a:solidFill>
                <a:prstClr val="white"/>
              </a:solidFill>
              <a:latin typeface="微软雅黑 Light" panose="020F0502020204030204"/>
              <a:ea typeface="微软雅黑 Light"/>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panose="020F0502020204030204"/>
                <a:ea typeface="微软雅黑 Light"/>
                <a:cs typeface="+mn-ea"/>
                <a:sym typeface="+mn-lt"/>
              </a:rPr>
              <a:t>星球轨道渲染</a:t>
            </a:r>
            <a:endParaRPr kumimoji="0" lang="zh-CN" altLang="en-US"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endParaRPr>
          </a:p>
        </p:txBody>
      </p:sp>
      <p:sp>
        <p:nvSpPr>
          <p:cNvPr id="8" name="文本框 7"/>
          <p:cNvSpPr txBox="1"/>
          <p:nvPr/>
        </p:nvSpPr>
        <p:spPr>
          <a:xfrm>
            <a:off x="4491298" y="1694847"/>
            <a:ext cx="1251689"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8A2A0"/>
                </a:solidFill>
                <a:effectLst/>
                <a:uLnTx/>
                <a:uFillTx/>
                <a:latin typeface="微软雅黑 Light" panose="020F0502020204030204"/>
                <a:ea typeface="微软雅黑 Light"/>
                <a:cs typeface="+mn-ea"/>
                <a:sym typeface="+mn-lt"/>
              </a:rPr>
              <a:t>场景建立</a:t>
            </a:r>
          </a:p>
        </p:txBody>
      </p:sp>
      <p:sp>
        <p:nvSpPr>
          <p:cNvPr id="11" name="圆角矩形 10"/>
          <p:cNvSpPr/>
          <p:nvPr/>
        </p:nvSpPr>
        <p:spPr>
          <a:xfrm>
            <a:off x="8198332" y="2286001"/>
            <a:ext cx="3038237" cy="1090812"/>
          </a:xfrm>
          <a:prstGeom prst="roundRect">
            <a:avLst>
              <a:gd name="adj" fmla="val 50000"/>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a:solidFill>
                  <a:prstClr val="white"/>
                </a:solidFill>
                <a:cs typeface="+mn-ea"/>
                <a:sym typeface="+mn-lt"/>
              </a:rPr>
              <a:t>第一人称视角，可以在太阳系中自由移动</a:t>
            </a:r>
            <a:endParaRPr lang="en-US" altLang="zh-CN" dirty="0">
              <a:solidFill>
                <a:prstClr val="white"/>
              </a:solidFill>
              <a:cs typeface="+mn-ea"/>
              <a:sym typeface="+mn-lt"/>
            </a:endParaRPr>
          </a:p>
        </p:txBody>
      </p:sp>
      <p:sp>
        <p:nvSpPr>
          <p:cNvPr id="12" name="文本框 11"/>
          <p:cNvSpPr txBox="1"/>
          <p:nvPr/>
        </p:nvSpPr>
        <p:spPr>
          <a:xfrm>
            <a:off x="8198332" y="1720163"/>
            <a:ext cx="954171" cy="707886"/>
          </a:xfrm>
          <a:prstGeom prst="rect">
            <a:avLst/>
          </a:prstGeom>
          <a:noFill/>
        </p:spPr>
        <p:txBody>
          <a:bodyPr wrap="none" rtlCol="0">
            <a:spAutoFit/>
          </a:bodyPr>
          <a:lstStyle/>
          <a:p>
            <a:pPr algn="r">
              <a:defRPr/>
            </a:pPr>
            <a:r>
              <a:rPr lang="zh-CN" altLang="en-US" sz="2000" b="1" dirty="0">
                <a:solidFill>
                  <a:srgbClr val="48A2A0"/>
                </a:solidFill>
                <a:cs typeface="+mn-ea"/>
                <a:sym typeface="+mn-lt"/>
              </a:rPr>
              <a:t>摄像机</a:t>
            </a:r>
          </a:p>
          <a:p>
            <a:pPr lvl="0" algn="r">
              <a:defRPr/>
            </a:pPr>
            <a:endParaRPr lang="zh-CN" altLang="en-US" sz="2000" b="1" dirty="0">
              <a:solidFill>
                <a:srgbClr val="48A2A0"/>
              </a:solidFill>
              <a:cs typeface="+mn-ea"/>
              <a:sym typeface="+mn-lt"/>
            </a:endParaRPr>
          </a:p>
        </p:txBody>
      </p:sp>
      <p:sp>
        <p:nvSpPr>
          <p:cNvPr id="15" name="圆角矩形 14"/>
          <p:cNvSpPr/>
          <p:nvPr/>
        </p:nvSpPr>
        <p:spPr>
          <a:xfrm>
            <a:off x="1007532" y="4478379"/>
            <a:ext cx="2853820" cy="1008022"/>
          </a:xfrm>
          <a:prstGeom prst="roundRect">
            <a:avLst>
              <a:gd name="adj" fmla="val 50000"/>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solidFill>
                  <a:prstClr val="white"/>
                </a:solidFill>
                <a:cs typeface="+mn-ea"/>
                <a:sym typeface="+mn-lt"/>
              </a:rPr>
              <a:t>普通光照</a:t>
            </a:r>
            <a:r>
              <a:rPr lang="en-US" altLang="zh-CN" dirty="0">
                <a:solidFill>
                  <a:prstClr val="white"/>
                </a:solidFill>
                <a:cs typeface="+mn-ea"/>
                <a:sym typeface="+mn-lt"/>
              </a:rPr>
              <a:t>+PCF</a:t>
            </a:r>
            <a:r>
              <a:rPr lang="zh-CN" altLang="en-US" dirty="0">
                <a:solidFill>
                  <a:prstClr val="white"/>
                </a:solidFill>
                <a:cs typeface="+mn-ea"/>
                <a:sym typeface="+mn-lt"/>
              </a:rPr>
              <a:t>阴影</a:t>
            </a:r>
            <a:r>
              <a:rPr lang="en-US" altLang="zh-CN" dirty="0">
                <a:solidFill>
                  <a:prstClr val="white"/>
                </a:solidFill>
                <a:cs typeface="+mn-ea"/>
                <a:sym typeface="+mn-lt"/>
              </a:rPr>
              <a:t>+</a:t>
            </a:r>
          </a:p>
          <a:p>
            <a:pPr lvl="0" algn="ctr"/>
            <a:r>
              <a:rPr lang="zh-CN" altLang="en-US" dirty="0">
                <a:solidFill>
                  <a:prstClr val="white"/>
                </a:solidFill>
                <a:cs typeface="+mn-ea"/>
                <a:sym typeface="+mn-lt"/>
              </a:rPr>
              <a:t>高级光照</a:t>
            </a:r>
          </a:p>
        </p:txBody>
      </p:sp>
      <p:sp>
        <p:nvSpPr>
          <p:cNvPr id="16" name="文本框 15"/>
          <p:cNvSpPr txBox="1"/>
          <p:nvPr/>
        </p:nvSpPr>
        <p:spPr>
          <a:xfrm>
            <a:off x="1007532" y="3865401"/>
            <a:ext cx="1467069" cy="400110"/>
          </a:xfrm>
          <a:prstGeom prst="rect">
            <a:avLst/>
          </a:prstGeom>
          <a:noFill/>
        </p:spPr>
        <p:txBody>
          <a:bodyPr wrap="none" rtlCol="0">
            <a:spAutoFit/>
          </a:bodyPr>
          <a:lstStyle/>
          <a:p>
            <a:pPr lvl="0" algn="r">
              <a:defRPr/>
            </a:pPr>
            <a:r>
              <a:rPr lang="zh-CN" altLang="en-US" sz="2000" b="1" dirty="0">
                <a:solidFill>
                  <a:srgbClr val="48A2A0"/>
                </a:solidFill>
                <a:cs typeface="+mn-ea"/>
                <a:sym typeface="+mn-lt"/>
              </a:rPr>
              <a:t>光照及阴影</a:t>
            </a:r>
            <a:endParaRPr kumimoji="0" lang="zh-CN" altLang="en-US" sz="2000" b="1" i="0" u="none" strike="noStrike" kern="1200" cap="none" spc="0" normalizeH="0" baseline="0" noProof="0" dirty="0">
              <a:ln>
                <a:noFill/>
              </a:ln>
              <a:solidFill>
                <a:srgbClr val="48A2A0"/>
              </a:solidFill>
              <a:effectLst/>
              <a:uLnTx/>
              <a:uFillTx/>
              <a:latin typeface="微软雅黑 Light" panose="020F0502020204030204"/>
              <a:ea typeface="微软雅黑 Light"/>
              <a:cs typeface="+mn-ea"/>
              <a:sym typeface="+mn-lt"/>
            </a:endParaRPr>
          </a:p>
        </p:txBody>
      </p:sp>
      <p:sp>
        <p:nvSpPr>
          <p:cNvPr id="19" name="圆角矩形 18"/>
          <p:cNvSpPr/>
          <p:nvPr/>
        </p:nvSpPr>
        <p:spPr>
          <a:xfrm>
            <a:off x="4602931" y="4478379"/>
            <a:ext cx="2976038" cy="1008022"/>
          </a:xfrm>
          <a:prstGeom prst="roundRect">
            <a:avLst>
              <a:gd name="adj" fmla="val 50000"/>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0" lang="zh-CN" altLang="en-US"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天空盒</a:t>
            </a:r>
            <a:r>
              <a:rPr kumimoji="0" lang="en-US" altLang="zh-CN"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a:t>
            </a:r>
            <a:r>
              <a:rPr kumimoji="0" lang="zh-CN" altLang="en-US"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文本渲染</a:t>
            </a:r>
          </a:p>
        </p:txBody>
      </p:sp>
      <p:sp>
        <p:nvSpPr>
          <p:cNvPr id="20" name="文本框 19"/>
          <p:cNvSpPr txBox="1"/>
          <p:nvPr/>
        </p:nvSpPr>
        <p:spPr>
          <a:xfrm>
            <a:off x="4636595" y="3865401"/>
            <a:ext cx="1210588"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8A2A0"/>
                </a:solidFill>
                <a:effectLst/>
                <a:uLnTx/>
                <a:uFillTx/>
                <a:latin typeface="微软雅黑 Light" panose="020F0502020204030204"/>
                <a:ea typeface="微软雅黑 Light"/>
                <a:cs typeface="+mn-ea"/>
                <a:sym typeface="+mn-lt"/>
              </a:rPr>
              <a:t>场景美化</a:t>
            </a:r>
          </a:p>
        </p:txBody>
      </p:sp>
      <p:sp>
        <p:nvSpPr>
          <p:cNvPr id="23" name="圆角矩形 22"/>
          <p:cNvSpPr/>
          <p:nvPr/>
        </p:nvSpPr>
        <p:spPr>
          <a:xfrm>
            <a:off x="8198332" y="4478378"/>
            <a:ext cx="3038237" cy="1008024"/>
          </a:xfrm>
          <a:prstGeom prst="roundRect">
            <a:avLst>
              <a:gd name="adj" fmla="val 50000"/>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0" lang="zh-CN" altLang="en-US"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rPr>
              <a:t>模拟太阳的热浪</a:t>
            </a:r>
            <a:endParaRPr kumimoji="0" lang="en-US" altLang="zh-CN"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endParaRPr>
          </a:p>
          <a:p>
            <a:pPr lvl="0" algn="ctr"/>
            <a:r>
              <a:rPr lang="zh-CN" altLang="en-US" dirty="0">
                <a:solidFill>
                  <a:prstClr val="white"/>
                </a:solidFill>
                <a:latin typeface="微软雅黑 Light" panose="020F0502020204030204"/>
                <a:ea typeface="微软雅黑 Light"/>
                <a:cs typeface="+mn-ea"/>
                <a:sym typeface="+mn-lt"/>
              </a:rPr>
              <a:t>太阳和飞船的互动</a:t>
            </a:r>
            <a:endParaRPr kumimoji="0" lang="zh-CN" altLang="en-US" sz="1800" b="0" i="0" u="none" strike="noStrike" kern="1200" cap="none" spc="0" normalizeH="0" baseline="0" noProof="0" dirty="0">
              <a:ln>
                <a:noFill/>
              </a:ln>
              <a:solidFill>
                <a:prstClr val="white"/>
              </a:solidFill>
              <a:effectLst/>
              <a:uLnTx/>
              <a:uFillTx/>
              <a:latin typeface="微软雅黑 Light" panose="020F0502020204030204"/>
              <a:ea typeface="微软雅黑 Light"/>
              <a:cs typeface="+mn-ea"/>
              <a:sym typeface="+mn-lt"/>
            </a:endParaRPr>
          </a:p>
        </p:txBody>
      </p:sp>
      <p:sp>
        <p:nvSpPr>
          <p:cNvPr id="24" name="文本框 23"/>
          <p:cNvSpPr txBox="1"/>
          <p:nvPr/>
        </p:nvSpPr>
        <p:spPr>
          <a:xfrm>
            <a:off x="8198332" y="3866373"/>
            <a:ext cx="1210589"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8A2A0"/>
                </a:solidFill>
                <a:effectLst/>
                <a:uLnTx/>
                <a:uFillTx/>
                <a:latin typeface="微软雅黑 Light" panose="020F0502020204030204"/>
                <a:ea typeface="微软雅黑 Light"/>
                <a:cs typeface="+mn-ea"/>
                <a:sym typeface="+mn-lt"/>
              </a:rPr>
              <a:t>粒子系统</a:t>
            </a:r>
          </a:p>
        </p:txBody>
      </p:sp>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34" name="矩形 33"/>
          <p:cNvSpPr/>
          <p:nvPr/>
        </p:nvSpPr>
        <p:spPr>
          <a:xfrm>
            <a:off x="1344023" y="448348"/>
            <a:ext cx="1620957" cy="523220"/>
          </a:xfrm>
          <a:prstGeom prst="rect">
            <a:avLst/>
          </a:prstGeom>
        </p:spPr>
        <p:txBody>
          <a:bodyPr wrap="none">
            <a:spAutoFit/>
          </a:bodyPr>
          <a:lstStyle/>
          <a:p>
            <a:pPr lvl="0"/>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成果展示</a:t>
            </a:r>
          </a:p>
        </p:txBody>
      </p:sp>
      <p:sp>
        <p:nvSpPr>
          <p:cNvPr id="35" name="矩形 34"/>
          <p:cNvSpPr/>
          <p:nvPr/>
        </p:nvSpPr>
        <p:spPr>
          <a:xfrm>
            <a:off x="1344023" y="922057"/>
            <a:ext cx="2170787" cy="369332"/>
          </a:xfrm>
          <a:prstGeom prst="rect">
            <a:avLst/>
          </a:prstGeom>
        </p:spPr>
        <p:txBody>
          <a:bodyPr wrap="none">
            <a:spAutoFit/>
          </a:bodyPr>
          <a:lstStyle/>
          <a:p>
            <a:pPr lvl="0"/>
            <a:r>
              <a:rPr lang="en-US" altLang="zh-CN" dirty="0">
                <a:solidFill>
                  <a:prstClr val="black"/>
                </a:solidFill>
                <a:latin typeface="等线 Light" panose="02010600030101010101" pitchFamily="2" charset="-122"/>
                <a:ea typeface="等线 Light" panose="02010600030101010101" pitchFamily="2" charset="-122"/>
                <a:cs typeface="+mn-ea"/>
                <a:sym typeface="+mn-lt"/>
              </a:rPr>
              <a:t>Solar System </a:t>
            </a:r>
            <a:r>
              <a:rPr lang="zh-CN" altLang="en-US" dirty="0">
                <a:solidFill>
                  <a:prstClr val="black"/>
                </a:solidFill>
                <a:latin typeface="等线 Light" panose="02010600030101010101" pitchFamily="2" charset="-122"/>
                <a:ea typeface="等线 Light" panose="02010600030101010101" pitchFamily="2" charset="-122"/>
                <a:cs typeface="+mn-ea"/>
                <a:sym typeface="+mn-lt"/>
              </a:rPr>
              <a:t>太阳系</a:t>
            </a:r>
          </a:p>
        </p:txBody>
      </p:sp>
    </p:spTree>
    <p:extLst>
      <p:ext uri="{BB962C8B-B14F-4D97-AF65-F5344CB8AC3E}">
        <p14:creationId xmlns:p14="http://schemas.microsoft.com/office/powerpoint/2010/main" val="921849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5440" y="2057400"/>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p:cNvSpPr/>
          <p:nvPr/>
        </p:nvSpPr>
        <p:spPr>
          <a:xfrm>
            <a:off x="3276495" y="371845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6" name="MH_Others_1"/>
          <p:cNvSpPr txBox="1"/>
          <p:nvPr>
            <p:custDataLst>
              <p:tags r:id="rId1"/>
            </p:custDataLst>
          </p:nvPr>
        </p:nvSpPr>
        <p:spPr>
          <a:xfrm>
            <a:off x="864526" y="2860251"/>
            <a:ext cx="3955467" cy="847938"/>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F0502020204030204"/>
                <a:ea typeface="微软雅黑 Light"/>
                <a:cs typeface="+mn-ea"/>
                <a:sym typeface="+mn-lt"/>
              </a:rPr>
              <a:t>PART 2</a:t>
            </a:r>
            <a:endParaRPr kumimoji="0" lang="zh-CN" altLang="en-US" sz="4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Light" panose="020F0502020204030204"/>
              <a:ea typeface="微软雅黑 Light"/>
              <a:cs typeface="+mn-ea"/>
              <a:sym typeface="+mn-lt"/>
            </a:endParaRPr>
          </a:p>
        </p:txBody>
      </p:sp>
      <p:sp>
        <p:nvSpPr>
          <p:cNvPr id="7" name="矩形 6"/>
          <p:cNvSpPr/>
          <p:nvPr/>
        </p:nvSpPr>
        <p:spPr>
          <a:xfrm>
            <a:off x="4819993" y="2582243"/>
            <a:ext cx="2646878" cy="830997"/>
          </a:xfrm>
          <a:prstGeom prst="rect">
            <a:avLst/>
          </a:prstGeom>
        </p:spPr>
        <p:txBody>
          <a:bodyPr wrap="none">
            <a:spAutoFit/>
          </a:bodyPr>
          <a:lstStyle/>
          <a:p>
            <a:pPr lvl="0"/>
            <a:r>
              <a:rPr lang="zh-CN" altLang="en-US" sz="4800" b="1" dirty="0">
                <a:solidFill>
                  <a:prstClr val="black"/>
                </a:solidFill>
                <a:latin typeface="等线 Light" panose="02010600030101010101" pitchFamily="2" charset="-122"/>
                <a:ea typeface="等线 Light" panose="02010600030101010101" pitchFamily="2" charset="-122"/>
                <a:cs typeface="+mn-ea"/>
                <a:sym typeface="+mn-lt"/>
              </a:rPr>
              <a:t>内容介绍</a:t>
            </a:r>
          </a:p>
        </p:txBody>
      </p:sp>
      <p:sp>
        <p:nvSpPr>
          <p:cNvPr id="10" name="矩形 9"/>
          <p:cNvSpPr/>
          <p:nvPr/>
        </p:nvSpPr>
        <p:spPr>
          <a:xfrm>
            <a:off x="4881539" y="3487622"/>
            <a:ext cx="2339102" cy="461665"/>
          </a:xfrm>
          <a:prstGeom prst="rect">
            <a:avLst/>
          </a:prstGeom>
        </p:spPr>
        <p:txBody>
          <a:bodyPr wrap="none">
            <a:spAutoFit/>
          </a:bodyPr>
          <a:lstStyle/>
          <a:p>
            <a:pPr lvl="0"/>
            <a:r>
              <a:rPr lang="zh-CN" altLang="en-US" sz="2400" dirty="0">
                <a:solidFill>
                  <a:prstClr val="black"/>
                </a:solidFill>
                <a:latin typeface="等线 Light" panose="02010600030101010101" pitchFamily="2" charset="-122"/>
                <a:ea typeface="等线 Light" panose="02010600030101010101" pitchFamily="2" charset="-122"/>
                <a:cs typeface="+mn-ea"/>
                <a:sym typeface="+mn-lt"/>
              </a:rPr>
              <a:t>项目技术点介绍</a:t>
            </a:r>
          </a:p>
        </p:txBody>
      </p:sp>
    </p:spTree>
    <p:extLst>
      <p:ext uri="{BB962C8B-B14F-4D97-AF65-F5344CB8AC3E}">
        <p14:creationId xmlns:p14="http://schemas.microsoft.com/office/powerpoint/2010/main" val="2309455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344023" y="448348"/>
            <a:ext cx="1266693"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1.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建模</a:t>
            </a:r>
          </a:p>
        </p:txBody>
      </p:sp>
      <p:sp>
        <p:nvSpPr>
          <p:cNvPr id="29" name="矩形 28"/>
          <p:cNvSpPr/>
          <p:nvPr/>
        </p:nvSpPr>
        <p:spPr>
          <a:xfrm>
            <a:off x="1344023" y="922057"/>
            <a:ext cx="1107996" cy="369332"/>
          </a:xfrm>
          <a:prstGeom prst="rect">
            <a:avLst/>
          </a:prstGeom>
        </p:spPr>
        <p:txBody>
          <a:bodyPr wrap="none">
            <a:spAutoFit/>
          </a:bodyPr>
          <a:lstStyle/>
          <a:p>
            <a:pPr lvl="0"/>
            <a:r>
              <a:rPr lang="zh-CN" altLang="en-US" b="1" dirty="0">
                <a:solidFill>
                  <a:prstClr val="black"/>
                </a:solidFill>
                <a:latin typeface="等线 Light" panose="02010600030101010101" pitchFamily="2" charset="-122"/>
                <a:ea typeface="等线 Light" panose="02010600030101010101" pitchFamily="2" charset="-122"/>
                <a:cs typeface="+mn-ea"/>
                <a:sym typeface="+mn-lt"/>
              </a:rPr>
              <a:t>内容介绍</a:t>
            </a:r>
          </a:p>
        </p:txBody>
      </p:sp>
      <p:sp>
        <p:nvSpPr>
          <p:cNvPr id="30" name="椭圆 29"/>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31" name="椭圆 3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2" name="矩形 1">
            <a:extLst>
              <a:ext uri="{FF2B5EF4-FFF2-40B4-BE49-F238E27FC236}">
                <a16:creationId xmlns:a16="http://schemas.microsoft.com/office/drawing/2014/main" id="{ACF3EFE3-60B0-42A8-997D-9FCF3A837344}"/>
              </a:ext>
            </a:extLst>
          </p:cNvPr>
          <p:cNvSpPr/>
          <p:nvPr/>
        </p:nvSpPr>
        <p:spPr>
          <a:xfrm>
            <a:off x="1130921" y="1445277"/>
            <a:ext cx="4636278" cy="2585323"/>
          </a:xfrm>
          <a:prstGeom prst="rect">
            <a:avLst/>
          </a:prstGeom>
        </p:spPr>
        <p:txBody>
          <a:bodyPr wrap="square">
            <a:spAutoFit/>
          </a:bodyPr>
          <a:lstStyle/>
          <a:p>
            <a:pPr indent="2667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建模软件</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3ds max</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具体工作：</a:t>
            </a:r>
            <a:r>
              <a:rPr lang="zh-CN" altLang="zh-CN" kern="100" dirty="0">
                <a:latin typeface="等线" panose="02010600030101010101" pitchFamily="2" charset="-122"/>
                <a:ea typeface="等线" panose="02010600030101010101" pitchFamily="2" charset="-122"/>
                <a:cs typeface="Times New Roman" panose="02020603050405020304" pitchFamily="18" charset="0"/>
              </a:rPr>
              <a:t>使用</a:t>
            </a:r>
            <a:r>
              <a:rPr lang="en-US" altLang="zh-CN" kern="100" dirty="0">
                <a:latin typeface="等线" panose="02010600030101010101" pitchFamily="2" charset="-122"/>
                <a:ea typeface="等线" panose="02010600030101010101" pitchFamily="2" charset="-122"/>
                <a:cs typeface="Times New Roman" panose="02020603050405020304" pitchFamily="18" charset="0"/>
              </a:rPr>
              <a:t>3ds max</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进行太阳，八</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大行星，月亮的建模。</a:t>
            </a:r>
          </a:p>
          <a:p>
            <a:pPr indent="2667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实现方法：</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利用建模软件提供的基本</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几何体，如球体，圆环等，结</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合网上收集的行星贴图完成建</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模。</a:t>
            </a:r>
          </a:p>
          <a:p>
            <a:pPr indent="266700" algn="just">
              <a:spcAft>
                <a:spcPts val="0"/>
              </a:spcAft>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其他模型：</a:t>
            </a:r>
            <a:r>
              <a:rPr lang="zh-CN" altLang="zh-CN" kern="100" dirty="0">
                <a:latin typeface="等线" panose="02010600030101010101" pitchFamily="2" charset="-122"/>
                <a:ea typeface="等线" panose="02010600030101010101" pitchFamily="2" charset="-122"/>
                <a:cs typeface="Times New Roman" panose="02020603050405020304" pitchFamily="18" charset="0"/>
              </a:rPr>
              <a:t>参考并使用了网上现有的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等线" panose="02010600030101010101" pitchFamily="2" charset="-122"/>
                <a:ea typeface="等线" panose="02010600030101010101" pitchFamily="2" charset="-122"/>
                <a:cs typeface="Times New Roman" panose="02020603050405020304" pitchFamily="18" charset="0"/>
              </a:rPr>
              <a:t>小行星模型和飞船模型。</a:t>
            </a:r>
          </a:p>
        </p:txBody>
      </p:sp>
      <p:pic>
        <p:nvPicPr>
          <p:cNvPr id="7" name="图片 6">
            <a:extLst>
              <a:ext uri="{FF2B5EF4-FFF2-40B4-BE49-F238E27FC236}">
                <a16:creationId xmlns:a16="http://schemas.microsoft.com/office/drawing/2014/main" id="{A973AE47-17AF-477E-ACF8-0A30B4BB0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015" y="4231821"/>
            <a:ext cx="4292184" cy="2265319"/>
          </a:xfrm>
          <a:prstGeom prst="rect">
            <a:avLst/>
          </a:prstGeom>
        </p:spPr>
      </p:pic>
      <p:cxnSp>
        <p:nvCxnSpPr>
          <p:cNvPr id="12" name="直接连接符 11">
            <a:extLst>
              <a:ext uri="{FF2B5EF4-FFF2-40B4-BE49-F238E27FC236}">
                <a16:creationId xmlns:a16="http://schemas.microsoft.com/office/drawing/2014/main" id="{9D232393-3966-4C8B-84B8-0135C729B7BA}"/>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FEB9AE4F-F876-4655-A4CA-BD80F1B0F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933" y="194311"/>
            <a:ext cx="4196705" cy="6302829"/>
          </a:xfrm>
          <a:prstGeom prst="rect">
            <a:avLst/>
          </a:prstGeom>
        </p:spPr>
      </p:pic>
    </p:spTree>
    <p:extLst>
      <p:ext uri="{BB962C8B-B14F-4D97-AF65-F5344CB8AC3E}">
        <p14:creationId xmlns:p14="http://schemas.microsoft.com/office/powerpoint/2010/main" val="2295815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D35C547-7BD9-4236-9CB6-C37364A410E8}"/>
              </a:ext>
            </a:extLst>
          </p:cNvPr>
          <p:cNvPicPr>
            <a:picLocks noChangeAspect="1"/>
          </p:cNvPicPr>
          <p:nvPr/>
        </p:nvPicPr>
        <p:blipFill rotWithShape="1">
          <a:blip r:embed="rId2">
            <a:extLst>
              <a:ext uri="{28A0092B-C50C-407E-A947-70E740481C1C}">
                <a14:useLocalDpi xmlns:a14="http://schemas.microsoft.com/office/drawing/2010/main" val="0"/>
              </a:ext>
            </a:extLst>
          </a:blip>
          <a:srcRect l="11260" t="14477" r="13527" b="13875"/>
          <a:stretch/>
        </p:blipFill>
        <p:spPr>
          <a:xfrm>
            <a:off x="1418731" y="1395767"/>
            <a:ext cx="9639300" cy="5165273"/>
          </a:xfrm>
          <a:prstGeom prst="rect">
            <a:avLst/>
          </a:prstGeom>
        </p:spPr>
      </p:pic>
      <p:sp>
        <p:nvSpPr>
          <p:cNvPr id="3" name="矩形 2">
            <a:extLst>
              <a:ext uri="{FF2B5EF4-FFF2-40B4-BE49-F238E27FC236}">
                <a16:creationId xmlns:a16="http://schemas.microsoft.com/office/drawing/2014/main" id="{40D3CC8A-834E-4044-A6FB-0FB3D8C89848}"/>
              </a:ext>
            </a:extLst>
          </p:cNvPr>
          <p:cNvSpPr/>
          <p:nvPr/>
        </p:nvSpPr>
        <p:spPr>
          <a:xfrm>
            <a:off x="1344023" y="448348"/>
            <a:ext cx="1266693"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1.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建模</a:t>
            </a:r>
          </a:p>
        </p:txBody>
      </p:sp>
      <p:sp>
        <p:nvSpPr>
          <p:cNvPr id="4" name="矩形 3">
            <a:extLst>
              <a:ext uri="{FF2B5EF4-FFF2-40B4-BE49-F238E27FC236}">
                <a16:creationId xmlns:a16="http://schemas.microsoft.com/office/drawing/2014/main" id="{AE3AADA7-B993-4C4A-9B2E-540275BE5029}"/>
              </a:ext>
            </a:extLst>
          </p:cNvPr>
          <p:cNvSpPr/>
          <p:nvPr/>
        </p:nvSpPr>
        <p:spPr>
          <a:xfrm>
            <a:off x="1344023" y="922057"/>
            <a:ext cx="1107996" cy="369332"/>
          </a:xfrm>
          <a:prstGeom prst="rect">
            <a:avLst/>
          </a:prstGeom>
        </p:spPr>
        <p:txBody>
          <a:bodyPr wrap="none">
            <a:spAutoFit/>
          </a:bodyPr>
          <a:lstStyle/>
          <a:p>
            <a:pPr lvl="0"/>
            <a:r>
              <a:rPr lang="zh-CN" altLang="en-US" b="1" dirty="0">
                <a:solidFill>
                  <a:prstClr val="black"/>
                </a:solidFill>
                <a:latin typeface="等线 Light" panose="02010600030101010101" pitchFamily="2" charset="-122"/>
                <a:ea typeface="等线 Light" panose="02010600030101010101" pitchFamily="2" charset="-122"/>
                <a:cs typeface="+mn-ea"/>
                <a:sym typeface="+mn-lt"/>
              </a:rPr>
              <a:t>内容介绍</a:t>
            </a:r>
          </a:p>
        </p:txBody>
      </p:sp>
      <p:sp>
        <p:nvSpPr>
          <p:cNvPr id="5" name="椭圆 4">
            <a:extLst>
              <a:ext uri="{FF2B5EF4-FFF2-40B4-BE49-F238E27FC236}">
                <a16:creationId xmlns:a16="http://schemas.microsoft.com/office/drawing/2014/main" id="{8A9344DE-07D1-4A2B-87AA-6DE145C20FEC}"/>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6" name="椭圆 5">
            <a:extLst>
              <a:ext uri="{FF2B5EF4-FFF2-40B4-BE49-F238E27FC236}">
                <a16:creationId xmlns:a16="http://schemas.microsoft.com/office/drawing/2014/main" id="{09F9903B-8D31-43DF-BAD9-D4436E6DB2F5}"/>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7" name="直接连接符 6">
            <a:extLst>
              <a:ext uri="{FF2B5EF4-FFF2-40B4-BE49-F238E27FC236}">
                <a16:creationId xmlns:a16="http://schemas.microsoft.com/office/drawing/2014/main" id="{79CB1B99-1D85-4532-A249-EED0C7E51705}"/>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918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899ECF3-ABD0-45DC-8B81-0BF32C9F424B}"/>
              </a:ext>
            </a:extLst>
          </p:cNvPr>
          <p:cNvSpPr/>
          <p:nvPr/>
        </p:nvSpPr>
        <p:spPr>
          <a:xfrm>
            <a:off x="1344023" y="448348"/>
            <a:ext cx="1984839"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2.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模型导入</a:t>
            </a:r>
          </a:p>
        </p:txBody>
      </p:sp>
      <p:sp>
        <p:nvSpPr>
          <p:cNvPr id="3" name="矩形 2">
            <a:extLst>
              <a:ext uri="{FF2B5EF4-FFF2-40B4-BE49-F238E27FC236}">
                <a16:creationId xmlns:a16="http://schemas.microsoft.com/office/drawing/2014/main" id="{FD51D8A0-B150-4C4F-8354-A20F2D7C61B0}"/>
              </a:ext>
            </a:extLst>
          </p:cNvPr>
          <p:cNvSpPr/>
          <p:nvPr/>
        </p:nvSpPr>
        <p:spPr>
          <a:xfrm>
            <a:off x="1344023" y="922057"/>
            <a:ext cx="1107996" cy="369332"/>
          </a:xfrm>
          <a:prstGeom prst="rect">
            <a:avLst/>
          </a:prstGeom>
        </p:spPr>
        <p:txBody>
          <a:bodyPr wrap="none">
            <a:spAutoFit/>
          </a:bodyPr>
          <a:lstStyle/>
          <a:p>
            <a:pPr lvl="0"/>
            <a:r>
              <a:rPr lang="zh-CN" altLang="en-US" b="1" dirty="0">
                <a:solidFill>
                  <a:prstClr val="black"/>
                </a:solidFill>
                <a:latin typeface="等线 Light" panose="02010600030101010101" pitchFamily="2" charset="-122"/>
                <a:ea typeface="等线 Light" panose="02010600030101010101" pitchFamily="2" charset="-122"/>
                <a:cs typeface="+mn-ea"/>
                <a:sym typeface="+mn-lt"/>
              </a:rPr>
              <a:t>内容介绍</a:t>
            </a:r>
          </a:p>
        </p:txBody>
      </p:sp>
      <p:sp>
        <p:nvSpPr>
          <p:cNvPr id="4" name="椭圆 3">
            <a:extLst>
              <a:ext uri="{FF2B5EF4-FFF2-40B4-BE49-F238E27FC236}">
                <a16:creationId xmlns:a16="http://schemas.microsoft.com/office/drawing/2014/main" id="{6E8838EA-2BD3-486C-999D-F4FD5C475FCA}"/>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115CB560-8376-48B0-94DD-000038B5F3EA}"/>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1BE9408A-2B3D-4861-A3B1-E8181F3B3DBE}"/>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7A31E916-E08C-496C-B717-A95B7DF8D867}"/>
              </a:ext>
            </a:extLst>
          </p:cNvPr>
          <p:cNvPicPr>
            <a:picLocks noChangeAspect="1"/>
          </p:cNvPicPr>
          <p:nvPr/>
        </p:nvPicPr>
        <p:blipFill>
          <a:blip r:embed="rId2"/>
          <a:stretch>
            <a:fillRect/>
          </a:stretch>
        </p:blipFill>
        <p:spPr>
          <a:xfrm>
            <a:off x="7621346" y="4063111"/>
            <a:ext cx="3356897" cy="1891266"/>
          </a:xfrm>
          <a:prstGeom prst="rect">
            <a:avLst/>
          </a:prstGeom>
        </p:spPr>
      </p:pic>
      <p:pic>
        <p:nvPicPr>
          <p:cNvPr id="9" name="图片 8">
            <a:extLst>
              <a:ext uri="{FF2B5EF4-FFF2-40B4-BE49-F238E27FC236}">
                <a16:creationId xmlns:a16="http://schemas.microsoft.com/office/drawing/2014/main" id="{851D85BE-8AA1-486F-998D-702FB03699DE}"/>
              </a:ext>
            </a:extLst>
          </p:cNvPr>
          <p:cNvPicPr>
            <a:picLocks noChangeAspect="1"/>
          </p:cNvPicPr>
          <p:nvPr/>
        </p:nvPicPr>
        <p:blipFill>
          <a:blip r:embed="rId3"/>
          <a:stretch>
            <a:fillRect/>
          </a:stretch>
        </p:blipFill>
        <p:spPr>
          <a:xfrm>
            <a:off x="8095232" y="1106723"/>
            <a:ext cx="2752745" cy="2419368"/>
          </a:xfrm>
          <a:prstGeom prst="rect">
            <a:avLst/>
          </a:prstGeom>
        </p:spPr>
      </p:pic>
      <p:sp>
        <p:nvSpPr>
          <p:cNvPr id="10" name="矩形 9">
            <a:extLst>
              <a:ext uri="{FF2B5EF4-FFF2-40B4-BE49-F238E27FC236}">
                <a16:creationId xmlns:a16="http://schemas.microsoft.com/office/drawing/2014/main" id="{42DFC29B-68E4-49F1-8FEA-9AC7ACE0EAF2}"/>
              </a:ext>
            </a:extLst>
          </p:cNvPr>
          <p:cNvSpPr/>
          <p:nvPr/>
        </p:nvSpPr>
        <p:spPr>
          <a:xfrm>
            <a:off x="1054744" y="2558628"/>
            <a:ext cx="6096000" cy="3416320"/>
          </a:xfrm>
          <a:prstGeom prst="rect">
            <a:avLst/>
          </a:prstGeom>
        </p:spPr>
        <p:txBody>
          <a:bodyPr>
            <a:spAutoFit/>
          </a:bodyPr>
          <a:lstStyle/>
          <a:p>
            <a:pPr indent="266700" algn="just">
              <a:spcAft>
                <a:spcPts val="0"/>
              </a:spcAft>
            </a:pPr>
            <a:r>
              <a:rPr lang="zh-CN" altLang="zh-CN" kern="100" dirty="0">
                <a:latin typeface="+mj-lt"/>
                <a:ea typeface="等线" panose="02010600030101010101" pitchFamily="2" charset="-122"/>
                <a:cs typeface="Times New Roman" panose="02020603050405020304" pitchFamily="18" charset="0"/>
              </a:rPr>
              <a:t>参考</a:t>
            </a:r>
            <a:r>
              <a:rPr lang="en-US" altLang="zh-CN" kern="100" dirty="0" err="1">
                <a:latin typeface="+mj-lt"/>
                <a:ea typeface="等线" panose="02010600030101010101" pitchFamily="2" charset="-122"/>
                <a:cs typeface="Times New Roman" panose="02020603050405020304" pitchFamily="18" charset="0"/>
              </a:rPr>
              <a:t>LearnOpenGL</a:t>
            </a:r>
            <a:r>
              <a:rPr lang="zh-CN" altLang="zh-CN" kern="100" dirty="0">
                <a:latin typeface="+mj-lt"/>
                <a:ea typeface="等线" panose="02010600030101010101" pitchFamily="2" charset="-122"/>
                <a:cs typeface="Times New Roman" panose="02020603050405020304" pitchFamily="18" charset="0"/>
              </a:rPr>
              <a:t>教程相关资料，将模型导入项目。</a:t>
            </a:r>
          </a:p>
          <a:p>
            <a:pPr indent="266700" algn="just">
              <a:spcAft>
                <a:spcPts val="0"/>
              </a:spcAft>
            </a:pPr>
            <a:r>
              <a:rPr lang="zh-CN" altLang="zh-CN" kern="100" dirty="0">
                <a:latin typeface="+mj-lt"/>
                <a:ea typeface="等线" panose="02010600030101010101" pitchFamily="2" charset="-122"/>
                <a:cs typeface="Times New Roman" panose="02020603050405020304" pitchFamily="18" charset="0"/>
              </a:rPr>
              <a:t>我们使用</a:t>
            </a:r>
            <a:r>
              <a:rPr lang="en-US" altLang="zh-CN" b="1" kern="100" dirty="0" err="1">
                <a:solidFill>
                  <a:schemeClr val="accent5">
                    <a:lumMod val="75000"/>
                  </a:schemeClr>
                </a:solidFill>
                <a:latin typeface="+mj-lt"/>
                <a:ea typeface="等线" panose="02010600030101010101" pitchFamily="2" charset="-122"/>
                <a:cs typeface="Times New Roman" panose="02020603050405020304" pitchFamily="18" charset="0"/>
              </a:rPr>
              <a:t>Assimp</a:t>
            </a:r>
            <a:r>
              <a:rPr lang="zh-CN" altLang="zh-CN" kern="100" dirty="0">
                <a:latin typeface="+mj-lt"/>
                <a:ea typeface="等线" panose="02010600030101010101" pitchFamily="2" charset="-122"/>
                <a:cs typeface="Times New Roman" panose="02020603050405020304" pitchFamily="18" charset="0"/>
              </a:rPr>
              <a:t>作为模型导入库导入我们的</a:t>
            </a:r>
            <a:r>
              <a:rPr lang="en-US" altLang="zh-CN" kern="100" dirty="0">
                <a:latin typeface="+mj-lt"/>
                <a:ea typeface="等线" panose="02010600030101010101" pitchFamily="2" charset="-122"/>
                <a:cs typeface="Times New Roman" panose="02020603050405020304" pitchFamily="18" charset="0"/>
              </a:rPr>
              <a:t>obj</a:t>
            </a:r>
            <a:r>
              <a:rPr lang="zh-CN" altLang="zh-CN" kern="100" dirty="0">
                <a:latin typeface="+mj-lt"/>
                <a:ea typeface="等线" panose="02010600030101010101" pitchFamily="2" charset="-122"/>
                <a:cs typeface="Times New Roman" panose="02020603050405020304" pitchFamily="18" charset="0"/>
              </a:rPr>
              <a:t>模型。</a:t>
            </a:r>
            <a:endParaRPr lang="en-US" altLang="zh-CN" kern="100" dirty="0">
              <a:latin typeface="+mj-lt"/>
              <a:ea typeface="等线" panose="02010600030101010101" pitchFamily="2" charset="-122"/>
              <a:cs typeface="Times New Roman" panose="02020603050405020304" pitchFamily="18" charset="0"/>
            </a:endParaRPr>
          </a:p>
          <a:p>
            <a:pPr indent="266700" algn="just">
              <a:spcAft>
                <a:spcPts val="0"/>
              </a:spcAft>
            </a:pPr>
            <a:endParaRPr lang="zh-CN" altLang="zh-CN" kern="100" dirty="0">
              <a:latin typeface="+mj-lt"/>
              <a:ea typeface="等线" panose="02010600030101010101" pitchFamily="2" charset="-122"/>
              <a:cs typeface="Times New Roman" panose="02020603050405020304" pitchFamily="18" charset="0"/>
            </a:endParaRPr>
          </a:p>
          <a:p>
            <a:pPr indent="266700" algn="just">
              <a:spcAft>
                <a:spcPts val="0"/>
              </a:spcAft>
            </a:pPr>
            <a:r>
              <a:rPr lang="zh-CN" altLang="zh-CN" kern="100" dirty="0">
                <a:latin typeface="+mj-lt"/>
                <a:ea typeface="等线" panose="02010600030101010101" pitchFamily="2" charset="-122"/>
                <a:cs typeface="Times New Roman" panose="02020603050405020304" pitchFamily="18" charset="0"/>
              </a:rPr>
              <a:t>在</a:t>
            </a:r>
            <a:r>
              <a:rPr lang="en-US" altLang="zh-CN" kern="100" dirty="0" err="1">
                <a:latin typeface="+mj-lt"/>
                <a:ea typeface="等线" panose="02010600030101010101" pitchFamily="2" charset="-122"/>
                <a:cs typeface="Times New Roman" panose="02020603050405020304" pitchFamily="18" charset="0"/>
              </a:rPr>
              <a:t>Mesh.h</a:t>
            </a:r>
            <a:r>
              <a:rPr lang="zh-CN" altLang="zh-CN" kern="100" dirty="0">
                <a:latin typeface="+mj-lt"/>
                <a:ea typeface="等线" panose="02010600030101010101" pitchFamily="2" charset="-122"/>
                <a:cs typeface="Times New Roman" panose="02020603050405020304" pitchFamily="18" charset="0"/>
              </a:rPr>
              <a:t>中定义网格类，在其中定义顶点，纹理和绘制网格的基本方法。</a:t>
            </a:r>
          </a:p>
          <a:p>
            <a:pPr indent="266700" algn="just">
              <a:spcAft>
                <a:spcPts val="0"/>
              </a:spcAft>
            </a:pPr>
            <a:r>
              <a:rPr lang="zh-CN" altLang="zh-CN" kern="100" dirty="0">
                <a:latin typeface="+mj-lt"/>
                <a:ea typeface="等线" panose="02010600030101010101" pitchFamily="2" charset="-122"/>
                <a:cs typeface="Times New Roman" panose="02020603050405020304" pitchFamily="18" charset="0"/>
              </a:rPr>
              <a:t>在</a:t>
            </a:r>
            <a:r>
              <a:rPr lang="en-US" altLang="zh-CN" kern="100" dirty="0" err="1">
                <a:latin typeface="+mj-lt"/>
                <a:ea typeface="等线" panose="02010600030101010101" pitchFamily="2" charset="-122"/>
                <a:cs typeface="Times New Roman" panose="02020603050405020304" pitchFamily="18" charset="0"/>
              </a:rPr>
              <a:t>Model.h</a:t>
            </a:r>
            <a:r>
              <a:rPr lang="zh-CN" altLang="zh-CN" kern="100" dirty="0">
                <a:latin typeface="+mj-lt"/>
                <a:ea typeface="等线" panose="02010600030101010101" pitchFamily="2" charset="-122"/>
                <a:cs typeface="Times New Roman" panose="02020603050405020304" pitchFamily="18" charset="0"/>
              </a:rPr>
              <a:t>中定义模型类。在用</a:t>
            </a:r>
            <a:r>
              <a:rPr lang="en-US" altLang="zh-CN" kern="100" dirty="0" err="1">
                <a:latin typeface="+mj-lt"/>
                <a:ea typeface="等线" panose="02010600030101010101" pitchFamily="2" charset="-122"/>
                <a:cs typeface="Times New Roman" panose="02020603050405020304" pitchFamily="18" charset="0"/>
              </a:rPr>
              <a:t>Assimp</a:t>
            </a:r>
            <a:r>
              <a:rPr lang="zh-CN" altLang="zh-CN" kern="100" dirty="0">
                <a:latin typeface="+mj-lt"/>
                <a:ea typeface="等线" panose="02010600030101010101" pitchFamily="2" charset="-122"/>
                <a:cs typeface="Times New Roman" panose="02020603050405020304" pitchFamily="18" charset="0"/>
              </a:rPr>
              <a:t>加载模型后，我们将它转换成</a:t>
            </a:r>
            <a:r>
              <a:rPr lang="en-US" altLang="zh-CN" kern="100" dirty="0">
                <a:latin typeface="+mj-lt"/>
                <a:ea typeface="等线" panose="02010600030101010101" pitchFamily="2" charset="-122"/>
                <a:cs typeface="Times New Roman" panose="02020603050405020304" pitchFamily="18" charset="0"/>
              </a:rPr>
              <a:t>Mesh</a:t>
            </a:r>
            <a:r>
              <a:rPr lang="zh-CN" altLang="zh-CN" kern="100" dirty="0">
                <a:latin typeface="+mj-lt"/>
                <a:ea typeface="等线" panose="02010600030101010101" pitchFamily="2" charset="-122"/>
                <a:cs typeface="Times New Roman" panose="02020603050405020304" pitchFamily="18" charset="0"/>
              </a:rPr>
              <a:t>对象，访问网格的相关属性将</a:t>
            </a:r>
            <a:r>
              <a:rPr lang="en-US" altLang="zh-CN" kern="100" dirty="0" err="1">
                <a:latin typeface="+mj-lt"/>
                <a:ea typeface="等线" panose="02010600030101010101" pitchFamily="2" charset="-122"/>
                <a:cs typeface="Times New Roman" panose="02020603050405020304" pitchFamily="18" charset="0"/>
              </a:rPr>
              <a:t>Assimp</a:t>
            </a:r>
            <a:r>
              <a:rPr lang="zh-CN" altLang="zh-CN" kern="100" dirty="0">
                <a:latin typeface="+mj-lt"/>
                <a:ea typeface="等线" panose="02010600030101010101" pitchFamily="2" charset="-122"/>
                <a:cs typeface="Times New Roman" panose="02020603050405020304" pitchFamily="18" charset="0"/>
              </a:rPr>
              <a:t>的数据解析到</a:t>
            </a:r>
            <a:r>
              <a:rPr lang="en-US" altLang="zh-CN" kern="100" dirty="0">
                <a:latin typeface="+mj-lt"/>
                <a:ea typeface="等线" panose="02010600030101010101" pitchFamily="2" charset="-122"/>
                <a:cs typeface="Times New Roman" panose="02020603050405020304" pitchFamily="18" charset="0"/>
              </a:rPr>
              <a:t>Mesh</a:t>
            </a:r>
            <a:r>
              <a:rPr lang="zh-CN" altLang="zh-CN" kern="100" dirty="0">
                <a:latin typeface="+mj-lt"/>
                <a:ea typeface="等线" panose="02010600030101010101" pitchFamily="2" charset="-122"/>
                <a:cs typeface="Times New Roman" panose="02020603050405020304" pitchFamily="18" charset="0"/>
              </a:rPr>
              <a:t>类中，主要包括：获取所有的顶点数据，获取它们的网格索引，获取相关的材质数据。</a:t>
            </a:r>
          </a:p>
          <a:p>
            <a:pPr indent="266700" algn="just">
              <a:spcAft>
                <a:spcPts val="0"/>
              </a:spcAft>
            </a:pPr>
            <a:r>
              <a:rPr lang="zh-CN" altLang="zh-CN" kern="100" dirty="0">
                <a:latin typeface="+mj-lt"/>
                <a:ea typeface="等线" panose="02010600030101010101" pitchFamily="2" charset="-122"/>
                <a:cs typeface="Times New Roman" panose="02020603050405020304" pitchFamily="18" charset="0"/>
              </a:rPr>
              <a:t>最终我们可以在代码中声明一个</a:t>
            </a:r>
            <a:r>
              <a:rPr lang="en-US" altLang="zh-CN" kern="100" dirty="0">
                <a:latin typeface="+mj-lt"/>
                <a:ea typeface="等线" panose="02010600030101010101" pitchFamily="2" charset="-122"/>
                <a:cs typeface="Times New Roman" panose="02020603050405020304" pitchFamily="18" charset="0"/>
              </a:rPr>
              <a:t>Model</a:t>
            </a:r>
            <a:r>
              <a:rPr lang="zh-CN" altLang="zh-CN" kern="100" dirty="0">
                <a:latin typeface="+mj-lt"/>
                <a:ea typeface="等线" panose="02010600030101010101" pitchFamily="2" charset="-122"/>
                <a:cs typeface="Times New Roman" panose="02020603050405020304" pitchFamily="18" charset="0"/>
              </a:rPr>
              <a:t>对象，将模型的文件位置传入。模型会自动加载并在渲染循环中使用它的</a:t>
            </a:r>
            <a:r>
              <a:rPr lang="en-US" altLang="zh-CN" kern="100" dirty="0">
                <a:latin typeface="+mj-lt"/>
                <a:ea typeface="等线" panose="02010600030101010101" pitchFamily="2" charset="-122"/>
                <a:cs typeface="Times New Roman" panose="02020603050405020304" pitchFamily="18" charset="0"/>
              </a:rPr>
              <a:t>Draw</a:t>
            </a:r>
            <a:r>
              <a:rPr lang="zh-CN" altLang="zh-CN" kern="100" dirty="0">
                <a:latin typeface="+mj-lt"/>
                <a:ea typeface="等线" panose="02010600030101010101" pitchFamily="2" charset="-122"/>
                <a:cs typeface="Times New Roman" panose="02020603050405020304" pitchFamily="18" charset="0"/>
              </a:rPr>
              <a:t>函数来绘制物体。</a:t>
            </a:r>
          </a:p>
        </p:txBody>
      </p:sp>
      <p:sp>
        <p:nvSpPr>
          <p:cNvPr id="11" name="矩形 10">
            <a:extLst>
              <a:ext uri="{FF2B5EF4-FFF2-40B4-BE49-F238E27FC236}">
                <a16:creationId xmlns:a16="http://schemas.microsoft.com/office/drawing/2014/main" id="{E8ABB931-7BCE-45A4-9BD8-FF5389487B01}"/>
              </a:ext>
            </a:extLst>
          </p:cNvPr>
          <p:cNvSpPr/>
          <p:nvPr/>
        </p:nvSpPr>
        <p:spPr>
          <a:xfrm>
            <a:off x="1054744" y="1580432"/>
            <a:ext cx="5532284" cy="369332"/>
          </a:xfrm>
          <a:prstGeom prst="rect">
            <a:avLst/>
          </a:prstGeom>
        </p:spPr>
        <p:txBody>
          <a:bodyPr wrap="none">
            <a:spAutoFit/>
          </a:bodyPr>
          <a:lstStyle/>
          <a:p>
            <a:pPr indent="266700" algn="just">
              <a:spcAft>
                <a:spcPts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模型：</a:t>
            </a:r>
            <a:r>
              <a:rPr lang="zh-CN" altLang="zh-CN" kern="100" dirty="0">
                <a:latin typeface="等线" panose="02010600030101010101" pitchFamily="2" charset="-122"/>
                <a:ea typeface="等线" panose="02010600030101010101" pitchFamily="2" charset="-122"/>
                <a:cs typeface="Times New Roman" panose="02020603050405020304" pitchFamily="18" charset="0"/>
              </a:rPr>
              <a:t>太阳系星球模型，小行星模型，飞船模型。</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6947EB20-D214-4726-AB05-27E7FE09149E}"/>
              </a:ext>
            </a:extLst>
          </p:cNvPr>
          <p:cNvSpPr/>
          <p:nvPr/>
        </p:nvSpPr>
        <p:spPr>
          <a:xfrm>
            <a:off x="1054744" y="2103085"/>
            <a:ext cx="2069797" cy="369332"/>
          </a:xfrm>
          <a:prstGeom prst="rect">
            <a:avLst/>
          </a:prstGeom>
        </p:spPr>
        <p:txBody>
          <a:bodyPr wrap="none">
            <a:spAutoFit/>
          </a:bodyPr>
          <a:lstStyle/>
          <a:p>
            <a:pPr indent="266700" algn="just">
              <a:spcAft>
                <a:spcPts val="0"/>
              </a:spcAft>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模型导入方法：</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73123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721F3CE-7308-498F-A904-BCD39781FD3D}"/>
              </a:ext>
            </a:extLst>
          </p:cNvPr>
          <p:cNvSpPr/>
          <p:nvPr/>
        </p:nvSpPr>
        <p:spPr>
          <a:xfrm>
            <a:off x="1344023" y="448348"/>
            <a:ext cx="2008883" cy="523220"/>
          </a:xfrm>
          <a:prstGeom prst="rect">
            <a:avLst/>
          </a:prstGeom>
        </p:spPr>
        <p:txBody>
          <a:bodyPr wrap="none">
            <a:spAutoFit/>
          </a:bodyPr>
          <a:lstStyle/>
          <a:p>
            <a:pPr lvl="0"/>
            <a:r>
              <a:rPr lang="en-US" altLang="zh-CN" sz="2800" b="1" dirty="0">
                <a:solidFill>
                  <a:prstClr val="black"/>
                </a:solidFill>
                <a:latin typeface="等线 Light" panose="02010600030101010101" pitchFamily="2" charset="-122"/>
                <a:ea typeface="等线 Light" panose="02010600030101010101" pitchFamily="2" charset="-122"/>
                <a:cs typeface="+mn-ea"/>
                <a:sym typeface="+mn-lt"/>
              </a:rPr>
              <a:t>3. </a:t>
            </a:r>
            <a:r>
              <a:rPr lang="zh-CN" altLang="en-US" sz="2800" b="1" dirty="0">
                <a:solidFill>
                  <a:prstClr val="black"/>
                </a:solidFill>
                <a:latin typeface="等线 Light" panose="02010600030101010101" pitchFamily="2" charset="-122"/>
                <a:ea typeface="等线 Light" panose="02010600030101010101" pitchFamily="2" charset="-122"/>
                <a:cs typeface="+mn-ea"/>
                <a:sym typeface="+mn-lt"/>
              </a:rPr>
              <a:t>场景建立</a:t>
            </a:r>
          </a:p>
        </p:txBody>
      </p:sp>
      <p:sp>
        <p:nvSpPr>
          <p:cNvPr id="3" name="矩形 2">
            <a:extLst>
              <a:ext uri="{FF2B5EF4-FFF2-40B4-BE49-F238E27FC236}">
                <a16:creationId xmlns:a16="http://schemas.microsoft.com/office/drawing/2014/main" id="{E7F5E62B-9D17-4B1F-AAE9-570CDB2DAC15}"/>
              </a:ext>
            </a:extLst>
          </p:cNvPr>
          <p:cNvSpPr/>
          <p:nvPr/>
        </p:nvSpPr>
        <p:spPr>
          <a:xfrm>
            <a:off x="1344023" y="922057"/>
            <a:ext cx="2383986" cy="369332"/>
          </a:xfrm>
          <a:prstGeom prst="rect">
            <a:avLst/>
          </a:prstGeom>
        </p:spPr>
        <p:txBody>
          <a:bodyPr wrap="none">
            <a:spAutoFit/>
          </a:bodyPr>
          <a:lstStyle/>
          <a:p>
            <a:pPr lvl="0"/>
            <a:r>
              <a:rPr lang="en-US" altLang="zh-CN" b="1" dirty="0">
                <a:solidFill>
                  <a:prstClr val="black"/>
                </a:solidFill>
                <a:latin typeface="等线 Light" panose="02010600030101010101" pitchFamily="2" charset="-122"/>
                <a:ea typeface="等线 Light" panose="02010600030101010101" pitchFamily="2" charset="-122"/>
                <a:cs typeface="+mn-ea"/>
                <a:sym typeface="+mn-lt"/>
              </a:rPr>
              <a:t>3.1 </a:t>
            </a:r>
            <a:r>
              <a:rPr lang="zh-CN" altLang="en-US" b="1" dirty="0">
                <a:solidFill>
                  <a:prstClr val="black"/>
                </a:solidFill>
                <a:latin typeface="等线 Light" panose="02010600030101010101" pitchFamily="2" charset="-122"/>
                <a:ea typeface="等线 Light" panose="02010600030101010101" pitchFamily="2" charset="-122"/>
                <a:cs typeface="+mn-ea"/>
                <a:sym typeface="+mn-lt"/>
              </a:rPr>
              <a:t>太阳，行星及月球</a:t>
            </a:r>
          </a:p>
        </p:txBody>
      </p:sp>
      <p:sp>
        <p:nvSpPr>
          <p:cNvPr id="4" name="椭圆 3">
            <a:extLst>
              <a:ext uri="{FF2B5EF4-FFF2-40B4-BE49-F238E27FC236}">
                <a16:creationId xmlns:a16="http://schemas.microsoft.com/office/drawing/2014/main" id="{E657D913-8986-49F2-B259-36FFC9F3587F}"/>
              </a:ext>
            </a:extLst>
          </p:cNvPr>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sp>
        <p:nvSpPr>
          <p:cNvPr id="5" name="椭圆 4">
            <a:extLst>
              <a:ext uri="{FF2B5EF4-FFF2-40B4-BE49-F238E27FC236}">
                <a16:creationId xmlns:a16="http://schemas.microsoft.com/office/drawing/2014/main" id="{3CBA88C6-61D2-470D-9798-AE5334AA55C3}"/>
              </a:ext>
            </a:extLst>
          </p:cNvPr>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panose="020F0502020204030204"/>
              <a:ea typeface="微软雅黑 Light"/>
              <a:cs typeface="+mn-ea"/>
              <a:sym typeface="+mn-lt"/>
            </a:endParaRPr>
          </a:p>
        </p:txBody>
      </p:sp>
      <p:cxnSp>
        <p:nvCxnSpPr>
          <p:cNvPr id="6" name="直接连接符 5">
            <a:extLst>
              <a:ext uri="{FF2B5EF4-FFF2-40B4-BE49-F238E27FC236}">
                <a16:creationId xmlns:a16="http://schemas.microsoft.com/office/drawing/2014/main" id="{31B5497A-251A-4E16-AF57-D7BE9308DAC6}"/>
              </a:ext>
            </a:extLst>
          </p:cNvPr>
          <p:cNvCxnSpPr/>
          <p:nvPr/>
        </p:nvCxnSpPr>
        <p:spPr>
          <a:xfrm>
            <a:off x="1418731" y="922057"/>
            <a:ext cx="2536371" cy="0"/>
          </a:xfrm>
          <a:prstGeom prst="line">
            <a:avLst/>
          </a:prstGeom>
          <a:ln w="19050">
            <a:solidFill>
              <a:srgbClr val="78B7B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A99B9693-5ACD-4BA2-B528-F5647B8D3F8C}"/>
              </a:ext>
            </a:extLst>
          </p:cNvPr>
          <p:cNvSpPr/>
          <p:nvPr/>
        </p:nvSpPr>
        <p:spPr>
          <a:xfrm>
            <a:off x="2071007" y="5221265"/>
            <a:ext cx="8049986" cy="923330"/>
          </a:xfrm>
          <a:prstGeom prst="rect">
            <a:avLst/>
          </a:prstGeom>
        </p:spPr>
        <p:txBody>
          <a:bodyPr wrap="square">
            <a:spAutoFit/>
          </a:bodyPr>
          <a:lstStyle/>
          <a:p>
            <a:pPr indent="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将模型载入场景，按照物理轨道等比例合理缩放到场景中。</a:t>
            </a:r>
          </a:p>
          <a:p>
            <a:pPr indent="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为星球定义轨道半径，公转角速度，自转角速度，形成基本的太阳系模型。</a:t>
            </a:r>
          </a:p>
          <a:p>
            <a:r>
              <a:rPr lang="en-US" altLang="zh-CN" dirty="0">
                <a:ea typeface="等线" panose="02010600030101010101" pitchFamily="2" charset="-122"/>
                <a:cs typeface="Times New Roman" panose="02020603050405020304" pitchFamily="18" charset="0"/>
              </a:rPr>
              <a:t>    </a:t>
            </a:r>
            <a:r>
              <a:rPr lang="zh-CN" altLang="zh-CN" dirty="0">
                <a:ea typeface="等线" panose="02010600030101010101" pitchFamily="2" charset="-122"/>
                <a:cs typeface="Times New Roman" panose="02020603050405020304" pitchFamily="18" charset="0"/>
              </a:rPr>
              <a:t>我们可以调整行星速度以方便观察。</a:t>
            </a:r>
            <a:endParaRPr lang="zh-CN" altLang="en-US" dirty="0"/>
          </a:p>
        </p:txBody>
      </p:sp>
      <p:pic>
        <p:nvPicPr>
          <p:cNvPr id="9" name="图片 8">
            <a:extLst>
              <a:ext uri="{FF2B5EF4-FFF2-40B4-BE49-F238E27FC236}">
                <a16:creationId xmlns:a16="http://schemas.microsoft.com/office/drawing/2014/main" id="{265AADD9-8B8F-482C-A02F-0671B9F88F4A}"/>
              </a:ext>
            </a:extLst>
          </p:cNvPr>
          <p:cNvPicPr>
            <a:picLocks noChangeAspect="1"/>
          </p:cNvPicPr>
          <p:nvPr/>
        </p:nvPicPr>
        <p:blipFill rotWithShape="1">
          <a:blip r:embed="rId2"/>
          <a:srcRect t="8288"/>
          <a:stretch/>
        </p:blipFill>
        <p:spPr>
          <a:xfrm>
            <a:off x="830527" y="1395767"/>
            <a:ext cx="6368507" cy="3548070"/>
          </a:xfrm>
          <a:prstGeom prst="rect">
            <a:avLst/>
          </a:prstGeom>
        </p:spPr>
      </p:pic>
      <p:pic>
        <p:nvPicPr>
          <p:cNvPr id="10" name="图片 9">
            <a:extLst>
              <a:ext uri="{FF2B5EF4-FFF2-40B4-BE49-F238E27FC236}">
                <a16:creationId xmlns:a16="http://schemas.microsoft.com/office/drawing/2014/main" id="{8F142EA0-87F0-45AE-8BC1-48EE494A0EFC}"/>
              </a:ext>
            </a:extLst>
          </p:cNvPr>
          <p:cNvPicPr>
            <a:picLocks noChangeAspect="1"/>
          </p:cNvPicPr>
          <p:nvPr/>
        </p:nvPicPr>
        <p:blipFill>
          <a:blip r:embed="rId3"/>
          <a:stretch>
            <a:fillRect/>
          </a:stretch>
        </p:blipFill>
        <p:spPr>
          <a:xfrm>
            <a:off x="7409417" y="1395767"/>
            <a:ext cx="4583722" cy="3548070"/>
          </a:xfrm>
          <a:prstGeom prst="rect">
            <a:avLst/>
          </a:prstGeom>
        </p:spPr>
      </p:pic>
    </p:spTree>
    <p:extLst>
      <p:ext uri="{BB962C8B-B14F-4D97-AF65-F5344CB8AC3E}">
        <p14:creationId xmlns:p14="http://schemas.microsoft.com/office/powerpoint/2010/main" val="31926056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2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2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2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F26482">
              <a:alpha val="75000"/>
            </a:srgb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Light" panose="020F0302020204030204"/>
        <a:ea typeface="微软雅黑 Light"/>
        <a:cs typeface=""/>
      </a:majorFont>
      <a:minorFont>
        <a:latin typeface="微软雅黑 Light" panose="020F0502020204030204"/>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1112</Words>
  <Application>Microsoft Office PowerPoint</Application>
  <PresentationFormat>宽屏</PresentationFormat>
  <Paragraphs>120</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23</vt:i4>
      </vt:variant>
    </vt:vector>
  </HeadingPairs>
  <TitlesOfParts>
    <vt:vector size="36" baseType="lpstr">
      <vt:lpstr>Arial Unicode MS</vt:lpstr>
      <vt:lpstr>等线</vt:lpstr>
      <vt:lpstr>等线 Light</vt:lpstr>
      <vt:lpstr>宋体</vt:lpstr>
      <vt:lpstr>微软雅黑</vt:lpstr>
      <vt:lpstr>微软雅黑 Light</vt:lpstr>
      <vt:lpstr>Arial</vt:lpstr>
      <vt:lpstr>Calibri</vt:lpstr>
      <vt:lpstr>Calibri Light</vt:lpstr>
      <vt:lpstr>Impact</vt:lpstr>
      <vt:lpstr>Times New Roman</vt:lpstr>
      <vt:lpstr>第一PPT，www.1ppt.com</vt:lpstr>
      <vt:lpstr>1_第一PPT，www.1ppt.com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 Hanxu</dc:creator>
  <cp:lastModifiedBy>Zhao Hanxu</cp:lastModifiedBy>
  <cp:revision>186</cp:revision>
  <dcterms:created xsi:type="dcterms:W3CDTF">2018-04-25T12:55:33Z</dcterms:created>
  <dcterms:modified xsi:type="dcterms:W3CDTF">2018-07-02T17:48:22Z</dcterms:modified>
</cp:coreProperties>
</file>